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ileron" panose="020B0604020202020204" charset="0"/>
      <p:regular r:id="rId26"/>
    </p:embeddedFont>
    <p:embeddedFont>
      <p:font typeface="Aileron Bold" panose="020B0604020202020204" charset="0"/>
      <p:regular r:id="rId27"/>
    </p:embeddedFont>
    <p:embeddedFont>
      <p:font typeface="Aileron Bold Italics" panose="020B0604020202020204" charset="0"/>
      <p:regular r:id="rId28"/>
    </p:embeddedFont>
    <p:embeddedFont>
      <p:font typeface="Aileron Italics" panose="020B0604020202020204" charset="0"/>
      <p:regular r:id="rId29"/>
    </p:embeddedFont>
    <p:embeddedFont>
      <p:font typeface="Calibri" panose="020F0502020204030204" pitchFamily="34" charset="0"/>
      <p:regular r:id="rId30"/>
      <p:bold r:id="rId31"/>
      <p:italic r:id="rId32"/>
      <p:boldItalic r:id="rId33"/>
    </p:embeddedFont>
    <p:embeddedFont>
      <p:font typeface="Open Sauce" panose="020B0604020202020204" charset="0"/>
      <p:regular r:id="rId34"/>
    </p:embeddedFont>
    <p:embeddedFont>
      <p:font typeface="Open Sauce Bold" panose="020B0604020202020204" charset="0"/>
      <p:regular r:id="rId35"/>
    </p:embeddedFont>
    <p:embeddedFont>
      <p:font typeface="Open Sauce Bold Italics" panose="020B0604020202020204" charset="0"/>
      <p:regular r:id="rId36"/>
    </p:embeddedFont>
    <p:embeddedFont>
      <p:font typeface="Oswald Bold" panose="020B0604020202020204" charset="0"/>
      <p:regular r:id="rId37"/>
    </p:embeddedFont>
    <p:embeddedFont>
      <p:font typeface="Playfair Display Bold" panose="020B0604020202020204" charset="0"/>
      <p:regular r:id="rId38"/>
    </p:embeddedFont>
    <p:embeddedFont>
      <p:font typeface="Playfair Display Bold Italics" panose="020B0604020202020204" charset="0"/>
      <p:regular r:id="rId39"/>
    </p:embeddedFont>
    <p:embeddedFont>
      <p:font typeface="Poppins Bold" panose="020B0604020202020204" charset="0"/>
      <p:regular r:id="rId40"/>
    </p:embeddedFont>
    <p:embeddedFont>
      <p:font typeface="Poppins Bold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1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C405C0-00D9-4EE3-B052-A00C1A22DA05}"/>
              </a:ext>
            </a:extLst>
          </p:cNvPr>
          <p:cNvPicPr>
            <a:picLocks noChangeAspect="1"/>
          </p:cNvPicPr>
          <p:nvPr/>
        </p:nvPicPr>
        <p:blipFill rotWithShape="1">
          <a:blip r:embed="rId2"/>
          <a:srcRect t="29781" r="33585" b="13193"/>
          <a:stretch/>
        </p:blipFill>
        <p:spPr>
          <a:xfrm>
            <a:off x="5257800" y="1"/>
            <a:ext cx="13030200" cy="10140702"/>
          </a:xfrm>
          <a:prstGeom prst="rect">
            <a:avLst/>
          </a:prstGeom>
        </p:spPr>
      </p:pic>
      <p:sp>
        <p:nvSpPr>
          <p:cNvPr id="3" name="TextBox 3"/>
          <p:cNvSpPr txBox="1"/>
          <p:nvPr/>
        </p:nvSpPr>
        <p:spPr>
          <a:xfrm>
            <a:off x="1966926" y="2916336"/>
            <a:ext cx="10328328" cy="2907765"/>
          </a:xfrm>
          <a:prstGeom prst="rect">
            <a:avLst/>
          </a:prstGeom>
        </p:spPr>
        <p:txBody>
          <a:bodyPr lIns="0" tIns="0" rIns="0" bIns="0" rtlCol="0" anchor="t">
            <a:spAutoFit/>
          </a:bodyPr>
          <a:lstStyle/>
          <a:p>
            <a:pPr>
              <a:lnSpc>
                <a:spcPts val="10953"/>
              </a:lnSpc>
            </a:pPr>
            <a:r>
              <a:rPr lang="en-US" sz="9957">
                <a:solidFill>
                  <a:srgbClr val="FAFAFA"/>
                </a:solidFill>
                <a:latin typeface="Poppins Bold Italics"/>
              </a:rPr>
              <a:t>BOMBA LIFE SUPPORT (BLS)</a:t>
            </a:r>
          </a:p>
        </p:txBody>
      </p:sp>
      <p:grpSp>
        <p:nvGrpSpPr>
          <p:cNvPr id="5" name="Group 5"/>
          <p:cNvGrpSpPr/>
          <p:nvPr/>
        </p:nvGrpSpPr>
        <p:grpSpPr>
          <a:xfrm rot="5400000">
            <a:off x="3154802" y="4546825"/>
            <a:ext cx="146298" cy="2522050"/>
            <a:chOff x="0" y="0"/>
            <a:chExt cx="38531" cy="664243"/>
          </a:xfrm>
        </p:grpSpPr>
        <p:sp>
          <p:nvSpPr>
            <p:cNvPr id="6" name="Freeform 6"/>
            <p:cNvSpPr/>
            <p:nvPr/>
          </p:nvSpPr>
          <p:spPr>
            <a:xfrm>
              <a:off x="0" y="0"/>
              <a:ext cx="38531" cy="664244"/>
            </a:xfrm>
            <a:custGeom>
              <a:avLst/>
              <a:gdLst/>
              <a:ahLst/>
              <a:cxnLst/>
              <a:rect l="l" t="t" r="r" b="b"/>
              <a:pathLst>
                <a:path w="38531" h="664244">
                  <a:moveTo>
                    <a:pt x="0" y="0"/>
                  </a:moveTo>
                  <a:lnTo>
                    <a:pt x="38531" y="0"/>
                  </a:lnTo>
                  <a:lnTo>
                    <a:pt x="38531" y="664244"/>
                  </a:lnTo>
                  <a:lnTo>
                    <a:pt x="0" y="664244"/>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38531" cy="68329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966926" y="6039139"/>
            <a:ext cx="7856094" cy="1712984"/>
          </a:xfrm>
          <a:prstGeom prst="rect">
            <a:avLst/>
          </a:prstGeom>
        </p:spPr>
        <p:txBody>
          <a:bodyPr lIns="0" tIns="0" rIns="0" bIns="0" rtlCol="0" anchor="t">
            <a:spAutoFit/>
          </a:bodyPr>
          <a:lstStyle/>
          <a:p>
            <a:pPr>
              <a:lnSpc>
                <a:spcPts val="4620"/>
              </a:lnSpc>
            </a:pPr>
            <a:r>
              <a:rPr lang="en-US" sz="2511">
                <a:solidFill>
                  <a:srgbClr val="F4F4F4"/>
                </a:solidFill>
                <a:latin typeface="Poppins Bold"/>
              </a:rPr>
              <a:t>SESI 3: </a:t>
            </a:r>
          </a:p>
          <a:p>
            <a:pPr marL="542165" lvl="1" indent="-271082">
              <a:lnSpc>
                <a:spcPts val="4620"/>
              </a:lnSpc>
              <a:buFont typeface="Arial"/>
              <a:buChar char="•"/>
            </a:pPr>
            <a:r>
              <a:rPr lang="en-US" sz="2511">
                <a:solidFill>
                  <a:srgbClr val="F4F4F4"/>
                </a:solidFill>
                <a:latin typeface="Poppins Bold Italics"/>
              </a:rPr>
              <a:t>CARDIOPULMONARY RESUSCITATION</a:t>
            </a:r>
            <a:r>
              <a:rPr lang="en-US" sz="2511">
                <a:solidFill>
                  <a:srgbClr val="F4F4F4"/>
                </a:solidFill>
                <a:latin typeface="Poppins Bold"/>
              </a:rPr>
              <a:t> (CPR)</a:t>
            </a:r>
          </a:p>
          <a:p>
            <a:pPr marL="542165" lvl="1" indent="-271082">
              <a:lnSpc>
                <a:spcPts val="4620"/>
              </a:lnSpc>
              <a:buFont typeface="Arial"/>
              <a:buChar char="•"/>
            </a:pPr>
            <a:r>
              <a:rPr lang="en-US" sz="2511">
                <a:solidFill>
                  <a:srgbClr val="F4F4F4"/>
                </a:solidFill>
                <a:latin typeface="Poppins Bold Italics"/>
              </a:rPr>
              <a:t>AUTOMATED EXTERNAL DEFIBRILLATOR </a:t>
            </a:r>
            <a:r>
              <a:rPr lang="en-US" sz="2511">
                <a:solidFill>
                  <a:srgbClr val="F4F4F4"/>
                </a:solidFill>
                <a:latin typeface="Poppins Bold"/>
              </a:rPr>
              <a:t>(AED)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028700" y="1028700"/>
            <a:ext cx="7241594" cy="8236622"/>
          </a:xfrm>
          <a:custGeom>
            <a:avLst/>
            <a:gdLst/>
            <a:ahLst/>
            <a:cxnLst/>
            <a:rect l="l" t="t" r="r" b="b"/>
            <a:pathLst>
              <a:path w="7241594" h="8236622">
                <a:moveTo>
                  <a:pt x="0" y="0"/>
                </a:moveTo>
                <a:lnTo>
                  <a:pt x="7241594" y="0"/>
                </a:lnTo>
                <a:lnTo>
                  <a:pt x="7241594" y="8236622"/>
                </a:lnTo>
                <a:lnTo>
                  <a:pt x="0" y="8236622"/>
                </a:lnTo>
                <a:lnTo>
                  <a:pt x="0" y="0"/>
                </a:lnTo>
                <a:close/>
              </a:path>
            </a:pathLst>
          </a:custGeom>
          <a:blipFill>
            <a:blip r:embed="rId3"/>
            <a:stretch>
              <a:fillRect/>
            </a:stretch>
          </a:blipFill>
        </p:spPr>
      </p:sp>
      <p:sp>
        <p:nvSpPr>
          <p:cNvPr id="4" name="TextBox 4"/>
          <p:cNvSpPr txBox="1"/>
          <p:nvPr/>
        </p:nvSpPr>
        <p:spPr>
          <a:xfrm>
            <a:off x="1028700" y="1518065"/>
            <a:ext cx="16230600" cy="652028"/>
          </a:xfrm>
          <a:prstGeom prst="rect">
            <a:avLst/>
          </a:prstGeom>
        </p:spPr>
        <p:txBody>
          <a:bodyPr lIns="0" tIns="0" rIns="0" bIns="0" rtlCol="0" anchor="t">
            <a:spAutoFit/>
          </a:bodyPr>
          <a:lstStyle/>
          <a:p>
            <a:pPr algn="ctr">
              <a:lnSpc>
                <a:spcPts val="5045"/>
              </a:lnSpc>
            </a:pPr>
            <a:r>
              <a:rPr lang="en-US" sz="4545" spc="22">
                <a:solidFill>
                  <a:srgbClr val="000000"/>
                </a:solidFill>
                <a:latin typeface="Playfair Display Bold"/>
              </a:rPr>
              <a:t>SISTEM PERNAFASAN</a:t>
            </a:r>
          </a:p>
        </p:txBody>
      </p:sp>
      <p:sp>
        <p:nvSpPr>
          <p:cNvPr id="5" name="TextBox 5"/>
          <p:cNvSpPr txBox="1"/>
          <p:nvPr/>
        </p:nvSpPr>
        <p:spPr>
          <a:xfrm>
            <a:off x="8576638" y="3749614"/>
            <a:ext cx="8682662" cy="3596311"/>
          </a:xfrm>
          <a:prstGeom prst="rect">
            <a:avLst/>
          </a:prstGeom>
        </p:spPr>
        <p:txBody>
          <a:bodyPr lIns="0" tIns="0" rIns="0" bIns="0" rtlCol="0" anchor="t">
            <a:spAutoFit/>
          </a:bodyPr>
          <a:lstStyle/>
          <a:p>
            <a:pPr marL="695178" lvl="1" indent="-347589" algn="just">
              <a:lnSpc>
                <a:spcPts val="4121"/>
              </a:lnSpc>
              <a:buFont typeface="Arial"/>
              <a:buChar char="•"/>
            </a:pPr>
            <a:r>
              <a:rPr lang="en-US" sz="3219">
                <a:solidFill>
                  <a:srgbClr val="000000"/>
                </a:solidFill>
                <a:latin typeface="Aileron"/>
              </a:rPr>
              <a:t>Pernafasan merupakan proses pergerakan udara masuk dan keluar dari paru-paru.</a:t>
            </a:r>
          </a:p>
          <a:p>
            <a:pPr algn="just">
              <a:lnSpc>
                <a:spcPts val="4121"/>
              </a:lnSpc>
            </a:pPr>
            <a:endParaRPr lang="en-US" sz="3219">
              <a:solidFill>
                <a:srgbClr val="000000"/>
              </a:solidFill>
              <a:latin typeface="Aileron"/>
            </a:endParaRPr>
          </a:p>
          <a:p>
            <a:pPr marL="695178" lvl="1" indent="-347589" algn="just">
              <a:lnSpc>
                <a:spcPts val="4121"/>
              </a:lnSpc>
              <a:buFont typeface="Arial"/>
              <a:buChar char="•"/>
            </a:pPr>
            <a:r>
              <a:rPr lang="en-US" sz="3219">
                <a:solidFill>
                  <a:srgbClr val="000000"/>
                </a:solidFill>
                <a:latin typeface="Aileron"/>
              </a:rPr>
              <a:t>Pernafasan satu proses yang menghantar oksigen di mana ia diperlukan di dalam badan dan mengeluarkan karbon dioksida daripada badan melalui pernafasan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326876" y="1825029"/>
            <a:ext cx="5242687" cy="7631790"/>
          </a:xfrm>
          <a:custGeom>
            <a:avLst/>
            <a:gdLst/>
            <a:ahLst/>
            <a:cxnLst/>
            <a:rect l="l" t="t" r="r" b="b"/>
            <a:pathLst>
              <a:path w="5242687" h="7631790">
                <a:moveTo>
                  <a:pt x="0" y="0"/>
                </a:moveTo>
                <a:lnTo>
                  <a:pt x="5242688" y="0"/>
                </a:lnTo>
                <a:lnTo>
                  <a:pt x="5242688" y="7631790"/>
                </a:lnTo>
                <a:lnTo>
                  <a:pt x="0" y="7631790"/>
                </a:lnTo>
                <a:lnTo>
                  <a:pt x="0" y="0"/>
                </a:lnTo>
                <a:close/>
              </a:path>
            </a:pathLst>
          </a:custGeom>
          <a:blipFill>
            <a:blip r:embed="rId3"/>
            <a:stretch>
              <a:fillRect l="-63048" t="-3399" r="-104272"/>
            </a:stretch>
          </a:blipFill>
        </p:spPr>
      </p:sp>
      <p:sp>
        <p:nvSpPr>
          <p:cNvPr id="4" name="TextBox 4"/>
          <p:cNvSpPr txBox="1"/>
          <p:nvPr/>
        </p:nvSpPr>
        <p:spPr>
          <a:xfrm>
            <a:off x="6108738" y="1198977"/>
            <a:ext cx="11127475" cy="1290203"/>
          </a:xfrm>
          <a:prstGeom prst="rect">
            <a:avLst/>
          </a:prstGeom>
        </p:spPr>
        <p:txBody>
          <a:bodyPr lIns="0" tIns="0" rIns="0" bIns="0" rtlCol="0" anchor="t">
            <a:spAutoFit/>
          </a:bodyPr>
          <a:lstStyle/>
          <a:p>
            <a:pPr algn="ctr">
              <a:lnSpc>
                <a:spcPts val="5045"/>
              </a:lnSpc>
            </a:pPr>
            <a:r>
              <a:rPr lang="en-US" sz="4545" spc="22">
                <a:solidFill>
                  <a:srgbClr val="000000"/>
                </a:solidFill>
                <a:latin typeface="Playfair Display Bold Italics"/>
              </a:rPr>
              <a:t>CARDIOPULMONARY RESUSCITATION</a:t>
            </a:r>
            <a:r>
              <a:rPr lang="en-US" sz="4545" spc="22">
                <a:solidFill>
                  <a:srgbClr val="000000"/>
                </a:solidFill>
                <a:latin typeface="Playfair Display Bold"/>
              </a:rPr>
              <a:t> (CPR)</a:t>
            </a:r>
          </a:p>
        </p:txBody>
      </p:sp>
      <p:sp>
        <p:nvSpPr>
          <p:cNvPr id="5" name="TextBox 5"/>
          <p:cNvSpPr txBox="1"/>
          <p:nvPr/>
        </p:nvSpPr>
        <p:spPr>
          <a:xfrm>
            <a:off x="6569564" y="4581154"/>
            <a:ext cx="11173223" cy="2406187"/>
          </a:xfrm>
          <a:prstGeom prst="rect">
            <a:avLst/>
          </a:prstGeom>
        </p:spPr>
        <p:txBody>
          <a:bodyPr lIns="0" tIns="0" rIns="0" bIns="0" rtlCol="0" anchor="t">
            <a:spAutoFit/>
          </a:bodyPr>
          <a:lstStyle/>
          <a:p>
            <a:pPr algn="just">
              <a:lnSpc>
                <a:spcPts val="19216"/>
              </a:lnSpc>
            </a:pPr>
            <a:r>
              <a:rPr lang="en-US" sz="15012" spc="1636">
                <a:solidFill>
                  <a:srgbClr val="FF3131"/>
                </a:solidFill>
                <a:latin typeface="Aileron Bold"/>
              </a:rPr>
              <a:t>DRSABCD</a:t>
            </a:r>
          </a:p>
        </p:txBody>
      </p:sp>
      <p:sp>
        <p:nvSpPr>
          <p:cNvPr id="6" name="TextBox 6"/>
          <p:cNvSpPr txBox="1"/>
          <p:nvPr/>
        </p:nvSpPr>
        <p:spPr>
          <a:xfrm>
            <a:off x="9878890" y="2971596"/>
            <a:ext cx="3587171" cy="636119"/>
          </a:xfrm>
          <a:prstGeom prst="rect">
            <a:avLst/>
          </a:prstGeom>
        </p:spPr>
        <p:txBody>
          <a:bodyPr lIns="0" tIns="0" rIns="0" bIns="0" rtlCol="0" anchor="t">
            <a:spAutoFit/>
          </a:bodyPr>
          <a:lstStyle/>
          <a:p>
            <a:pPr algn="ctr">
              <a:lnSpc>
                <a:spcPts val="5065"/>
              </a:lnSpc>
            </a:pPr>
            <a:r>
              <a:rPr lang="en-US" sz="4019">
                <a:solidFill>
                  <a:srgbClr val="FF3131"/>
                </a:solidFill>
                <a:latin typeface="Aileron Bold"/>
              </a:rPr>
              <a:t>(DEWASA)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5276636" y="3979016"/>
            <a:ext cx="4175569" cy="3025271"/>
          </a:xfrm>
          <a:custGeom>
            <a:avLst/>
            <a:gdLst/>
            <a:ahLst/>
            <a:cxnLst/>
            <a:rect l="l" t="t" r="r" b="b"/>
            <a:pathLst>
              <a:path w="4175569" h="3025271">
                <a:moveTo>
                  <a:pt x="0" y="0"/>
                </a:moveTo>
                <a:lnTo>
                  <a:pt x="4175569" y="0"/>
                </a:lnTo>
                <a:lnTo>
                  <a:pt x="4175569" y="3025271"/>
                </a:lnTo>
                <a:lnTo>
                  <a:pt x="0" y="3025271"/>
                </a:lnTo>
                <a:lnTo>
                  <a:pt x="0" y="0"/>
                </a:lnTo>
                <a:close/>
              </a:path>
            </a:pathLst>
          </a:custGeom>
          <a:blipFill>
            <a:blip r:embed="rId3"/>
            <a:stretch>
              <a:fillRect t="-561" b="-561"/>
            </a:stretch>
          </a:blipFill>
        </p:spPr>
      </p:sp>
      <p:sp>
        <p:nvSpPr>
          <p:cNvPr id="4" name="TextBox 4"/>
          <p:cNvSpPr txBox="1"/>
          <p:nvPr/>
        </p:nvSpPr>
        <p:spPr>
          <a:xfrm>
            <a:off x="8093032" y="2936388"/>
            <a:ext cx="1512306" cy="2955167"/>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R</a:t>
            </a:r>
          </a:p>
        </p:txBody>
      </p:sp>
      <p:sp>
        <p:nvSpPr>
          <p:cNvPr id="5" name="Freeform 5"/>
          <p:cNvSpPr/>
          <p:nvPr/>
        </p:nvSpPr>
        <p:spPr>
          <a:xfrm>
            <a:off x="1393084" y="365446"/>
            <a:ext cx="3625962" cy="4119963"/>
          </a:xfrm>
          <a:custGeom>
            <a:avLst/>
            <a:gdLst/>
            <a:ahLst/>
            <a:cxnLst/>
            <a:rect l="l" t="t" r="r" b="b"/>
            <a:pathLst>
              <a:path w="3625962" h="4119963">
                <a:moveTo>
                  <a:pt x="0" y="0"/>
                </a:moveTo>
                <a:lnTo>
                  <a:pt x="3625962" y="0"/>
                </a:lnTo>
                <a:lnTo>
                  <a:pt x="3625962" y="4119963"/>
                </a:lnTo>
                <a:lnTo>
                  <a:pt x="0" y="4119963"/>
                </a:lnTo>
                <a:lnTo>
                  <a:pt x="0" y="0"/>
                </a:lnTo>
                <a:close/>
              </a:path>
            </a:pathLst>
          </a:custGeom>
          <a:blipFill>
            <a:blip r:embed="rId4"/>
            <a:stretch>
              <a:fillRect/>
            </a:stretch>
          </a:blipFill>
        </p:spPr>
      </p:sp>
      <p:grpSp>
        <p:nvGrpSpPr>
          <p:cNvPr id="6" name="Group 6"/>
          <p:cNvGrpSpPr/>
          <p:nvPr/>
        </p:nvGrpSpPr>
        <p:grpSpPr>
          <a:xfrm>
            <a:off x="5019046" y="365446"/>
            <a:ext cx="10045880" cy="2812292"/>
            <a:chOff x="0" y="0"/>
            <a:chExt cx="13394506" cy="3749723"/>
          </a:xfrm>
        </p:grpSpPr>
        <p:sp>
          <p:nvSpPr>
            <p:cNvPr id="7" name="TextBox 7"/>
            <p:cNvSpPr txBox="1"/>
            <p:nvPr/>
          </p:nvSpPr>
          <p:spPr>
            <a:xfrm>
              <a:off x="0" y="-142875"/>
              <a:ext cx="1817624" cy="3892598"/>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D</a:t>
              </a:r>
            </a:p>
          </p:txBody>
        </p:sp>
        <p:sp>
          <p:nvSpPr>
            <p:cNvPr id="8" name="TextBox 8"/>
            <p:cNvSpPr txBox="1"/>
            <p:nvPr/>
          </p:nvSpPr>
          <p:spPr>
            <a:xfrm>
              <a:off x="1817624" y="1002462"/>
              <a:ext cx="11576883" cy="1830348"/>
            </a:xfrm>
            <a:prstGeom prst="rect">
              <a:avLst/>
            </a:prstGeom>
          </p:spPr>
          <p:txBody>
            <a:bodyPr lIns="0" tIns="0" rIns="0" bIns="0" rtlCol="0" anchor="t">
              <a:spAutoFit/>
            </a:bodyPr>
            <a:lstStyle/>
            <a:p>
              <a:pPr algn="just">
                <a:lnSpc>
                  <a:spcPts val="4009"/>
                </a:lnSpc>
              </a:pPr>
              <a:r>
                <a:rPr lang="en-US" sz="3132">
                  <a:solidFill>
                    <a:srgbClr val="FF3131"/>
                  </a:solidFill>
                  <a:latin typeface="Aileron Bold Italics"/>
                </a:rPr>
                <a:t>DANGER </a:t>
              </a:r>
              <a:r>
                <a:rPr lang="en-US" sz="3132">
                  <a:solidFill>
                    <a:srgbClr val="FF3131"/>
                  </a:solidFill>
                  <a:latin typeface="Aileron Bold"/>
                </a:rPr>
                <a:t>(BAHAYA)</a:t>
              </a:r>
            </a:p>
            <a:p>
              <a:pPr algn="just">
                <a:lnSpc>
                  <a:spcPts val="3497"/>
                </a:lnSpc>
              </a:pPr>
              <a:r>
                <a:rPr lang="en-US" sz="2732">
                  <a:solidFill>
                    <a:srgbClr val="000000"/>
                  </a:solidFill>
                  <a:latin typeface="Aileron"/>
                </a:rPr>
                <a:t>Pastikan Keselamatan diutamakan, tiada bahaya yang boleh mengancam anda dan persekitaran selamat.</a:t>
              </a:r>
            </a:p>
          </p:txBody>
        </p:sp>
      </p:grpSp>
      <p:sp>
        <p:nvSpPr>
          <p:cNvPr id="9" name="TextBox 9"/>
          <p:cNvSpPr txBox="1"/>
          <p:nvPr/>
        </p:nvSpPr>
        <p:spPr>
          <a:xfrm>
            <a:off x="9605338" y="3562094"/>
            <a:ext cx="7653962" cy="1818055"/>
          </a:xfrm>
          <a:prstGeom prst="rect">
            <a:avLst/>
          </a:prstGeom>
        </p:spPr>
        <p:txBody>
          <a:bodyPr lIns="0" tIns="0" rIns="0" bIns="0" rtlCol="0" anchor="t">
            <a:spAutoFit/>
          </a:bodyPr>
          <a:lstStyle/>
          <a:p>
            <a:pPr algn="just">
              <a:lnSpc>
                <a:spcPts val="4009"/>
              </a:lnSpc>
            </a:pPr>
            <a:r>
              <a:rPr lang="en-US" sz="3132">
                <a:solidFill>
                  <a:srgbClr val="FF3131"/>
                </a:solidFill>
                <a:latin typeface="Aileron Bold Italics"/>
              </a:rPr>
              <a:t>RESPONSE</a:t>
            </a:r>
            <a:r>
              <a:rPr lang="en-US" sz="3132">
                <a:solidFill>
                  <a:srgbClr val="FF3131"/>
                </a:solidFill>
                <a:latin typeface="Aileron Bold"/>
              </a:rPr>
              <a:t> (TINDAKBALAS)</a:t>
            </a:r>
          </a:p>
          <a:p>
            <a:pPr algn="just">
              <a:lnSpc>
                <a:spcPts val="3497"/>
              </a:lnSpc>
            </a:pPr>
            <a:r>
              <a:rPr lang="en-US" sz="2732">
                <a:solidFill>
                  <a:srgbClr val="000000"/>
                </a:solidFill>
                <a:latin typeface="Aileron"/>
              </a:rPr>
              <a:t>Tepuk bahu mangsa dan lihat tindak balas daripada mangsa. </a:t>
            </a:r>
          </a:p>
          <a:p>
            <a:pPr algn="just">
              <a:lnSpc>
                <a:spcPts val="3497"/>
              </a:lnSpc>
            </a:pPr>
            <a:endParaRPr lang="en-US" sz="2732">
              <a:solidFill>
                <a:srgbClr val="000000"/>
              </a:solidFill>
              <a:latin typeface="Aileron"/>
            </a:endParaRPr>
          </a:p>
        </p:txBody>
      </p:sp>
      <p:sp>
        <p:nvSpPr>
          <p:cNvPr id="10" name="TextBox 10"/>
          <p:cNvSpPr txBox="1"/>
          <p:nvPr/>
        </p:nvSpPr>
        <p:spPr>
          <a:xfrm>
            <a:off x="4864791" y="6686325"/>
            <a:ext cx="1243947" cy="2955167"/>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S</a:t>
            </a:r>
          </a:p>
        </p:txBody>
      </p:sp>
      <p:sp>
        <p:nvSpPr>
          <p:cNvPr id="11" name="Freeform 11"/>
          <p:cNvSpPr/>
          <p:nvPr/>
        </p:nvSpPr>
        <p:spPr>
          <a:xfrm flipH="1">
            <a:off x="2043777" y="7063502"/>
            <a:ext cx="2611463" cy="2343688"/>
          </a:xfrm>
          <a:custGeom>
            <a:avLst/>
            <a:gdLst/>
            <a:ahLst/>
            <a:cxnLst/>
            <a:rect l="l" t="t" r="r" b="b"/>
            <a:pathLst>
              <a:path w="2611463" h="2343688">
                <a:moveTo>
                  <a:pt x="2611464" y="0"/>
                </a:moveTo>
                <a:lnTo>
                  <a:pt x="0" y="0"/>
                </a:lnTo>
                <a:lnTo>
                  <a:pt x="0" y="2343688"/>
                </a:lnTo>
                <a:lnTo>
                  <a:pt x="2611464" y="2343688"/>
                </a:lnTo>
                <a:lnTo>
                  <a:pt x="2611464" y="0"/>
                </a:lnTo>
                <a:close/>
              </a:path>
            </a:pathLst>
          </a:custGeom>
          <a:blipFill>
            <a:blip r:embed="rId5"/>
            <a:stretch>
              <a:fillRect l="-34619"/>
            </a:stretch>
          </a:blipFill>
        </p:spPr>
      </p:sp>
      <p:sp>
        <p:nvSpPr>
          <p:cNvPr id="12" name="TextBox 12"/>
          <p:cNvSpPr txBox="1"/>
          <p:nvPr/>
        </p:nvSpPr>
        <p:spPr>
          <a:xfrm>
            <a:off x="6317461" y="7385287"/>
            <a:ext cx="10009556" cy="2256205"/>
          </a:xfrm>
          <a:prstGeom prst="rect">
            <a:avLst/>
          </a:prstGeom>
        </p:spPr>
        <p:txBody>
          <a:bodyPr lIns="0" tIns="0" rIns="0" bIns="0" rtlCol="0" anchor="t">
            <a:spAutoFit/>
          </a:bodyPr>
          <a:lstStyle/>
          <a:p>
            <a:pPr algn="just">
              <a:lnSpc>
                <a:spcPts val="4009"/>
              </a:lnSpc>
            </a:pPr>
            <a:r>
              <a:rPr lang="en-US" sz="3132">
                <a:solidFill>
                  <a:srgbClr val="FF3131"/>
                </a:solidFill>
                <a:latin typeface="Aileron Bold Italics"/>
              </a:rPr>
              <a:t>SHOUT FOR HELP </a:t>
            </a:r>
            <a:r>
              <a:rPr lang="en-US" sz="3132">
                <a:solidFill>
                  <a:srgbClr val="FF3131"/>
                </a:solidFill>
                <a:latin typeface="Aileron Bold"/>
              </a:rPr>
              <a:t>(JERIT UNTUK PERTOLONGAN)</a:t>
            </a:r>
          </a:p>
          <a:p>
            <a:pPr algn="just">
              <a:lnSpc>
                <a:spcPts val="3497"/>
              </a:lnSpc>
            </a:pPr>
            <a:r>
              <a:rPr lang="en-US" sz="2732">
                <a:solidFill>
                  <a:srgbClr val="000000"/>
                </a:solidFill>
                <a:latin typeface="Aileron Bold"/>
              </a:rPr>
              <a:t>Jerit atau minta orang lain untuk mohon bantuan pihak ambulan dengan menghubungi talian kecemasan 999 dan dapatkan Automated External Defibrillator (AED).</a:t>
            </a:r>
          </a:p>
          <a:p>
            <a:pPr algn="just">
              <a:lnSpc>
                <a:spcPts val="3497"/>
              </a:lnSpc>
            </a:pPr>
            <a:endParaRPr lang="en-US" sz="2732">
              <a:solidFill>
                <a:srgbClr val="000000"/>
              </a:solidFill>
              <a:latin typeface="Aileron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862508" y="1028700"/>
            <a:ext cx="5844520" cy="4114800"/>
          </a:xfrm>
          <a:custGeom>
            <a:avLst/>
            <a:gdLst/>
            <a:ahLst/>
            <a:cxnLst/>
            <a:rect l="l" t="t" r="r" b="b"/>
            <a:pathLst>
              <a:path w="5844520" h="4114800">
                <a:moveTo>
                  <a:pt x="0" y="0"/>
                </a:moveTo>
                <a:lnTo>
                  <a:pt x="5844520" y="0"/>
                </a:lnTo>
                <a:lnTo>
                  <a:pt x="5844520" y="4114800"/>
                </a:lnTo>
                <a:lnTo>
                  <a:pt x="0" y="4114800"/>
                </a:lnTo>
                <a:lnTo>
                  <a:pt x="0" y="0"/>
                </a:lnTo>
                <a:close/>
              </a:path>
            </a:pathLst>
          </a:custGeom>
          <a:blipFill>
            <a:blip r:embed="rId3"/>
            <a:stretch>
              <a:fillRect/>
            </a:stretch>
          </a:blipFill>
        </p:spPr>
      </p:sp>
      <p:sp>
        <p:nvSpPr>
          <p:cNvPr id="4" name="Freeform 4"/>
          <p:cNvSpPr/>
          <p:nvPr/>
        </p:nvSpPr>
        <p:spPr>
          <a:xfrm>
            <a:off x="10498296" y="5601978"/>
            <a:ext cx="6761004" cy="2950026"/>
          </a:xfrm>
          <a:custGeom>
            <a:avLst/>
            <a:gdLst/>
            <a:ahLst/>
            <a:cxnLst/>
            <a:rect l="l" t="t" r="r" b="b"/>
            <a:pathLst>
              <a:path w="6761004" h="2950026">
                <a:moveTo>
                  <a:pt x="0" y="0"/>
                </a:moveTo>
                <a:lnTo>
                  <a:pt x="6761004" y="0"/>
                </a:lnTo>
                <a:lnTo>
                  <a:pt x="6761004" y="2950027"/>
                </a:lnTo>
                <a:lnTo>
                  <a:pt x="0" y="2950027"/>
                </a:lnTo>
                <a:lnTo>
                  <a:pt x="0" y="0"/>
                </a:lnTo>
                <a:close/>
              </a:path>
            </a:pathLst>
          </a:custGeom>
          <a:blipFill>
            <a:blip r:embed="rId4"/>
            <a:stretch>
              <a:fillRect/>
            </a:stretch>
          </a:blipFill>
        </p:spPr>
      </p:sp>
      <p:grpSp>
        <p:nvGrpSpPr>
          <p:cNvPr id="5" name="Group 5"/>
          <p:cNvGrpSpPr/>
          <p:nvPr/>
        </p:nvGrpSpPr>
        <p:grpSpPr>
          <a:xfrm>
            <a:off x="5478641" y="693441"/>
            <a:ext cx="10643104" cy="3130833"/>
            <a:chOff x="0" y="0"/>
            <a:chExt cx="14190805" cy="4174443"/>
          </a:xfrm>
        </p:grpSpPr>
        <p:sp>
          <p:nvSpPr>
            <p:cNvPr id="6" name="TextBox 6"/>
            <p:cNvSpPr txBox="1"/>
            <p:nvPr/>
          </p:nvSpPr>
          <p:spPr>
            <a:xfrm>
              <a:off x="0" y="-161925"/>
              <a:ext cx="1925681" cy="4134568"/>
            </a:xfrm>
            <a:prstGeom prst="rect">
              <a:avLst/>
            </a:prstGeom>
          </p:spPr>
          <p:txBody>
            <a:bodyPr lIns="0" tIns="0" rIns="0" bIns="0" rtlCol="0" anchor="t">
              <a:spAutoFit/>
            </a:bodyPr>
            <a:lstStyle/>
            <a:p>
              <a:pPr algn="just">
                <a:lnSpc>
                  <a:spcPts val="25104"/>
                </a:lnSpc>
              </a:pPr>
              <a:r>
                <a:rPr lang="en-US" sz="19612" spc="2137">
                  <a:solidFill>
                    <a:srgbClr val="FF3131"/>
                  </a:solidFill>
                  <a:latin typeface="Oswald Bold"/>
                </a:rPr>
                <a:t>A</a:t>
              </a:r>
            </a:p>
          </p:txBody>
        </p:sp>
        <p:sp>
          <p:nvSpPr>
            <p:cNvPr id="7" name="TextBox 7"/>
            <p:cNvSpPr txBox="1"/>
            <p:nvPr/>
          </p:nvSpPr>
          <p:spPr>
            <a:xfrm>
              <a:off x="1925681" y="1063757"/>
              <a:ext cx="12265125" cy="3110687"/>
            </a:xfrm>
            <a:prstGeom prst="rect">
              <a:avLst/>
            </a:prstGeom>
          </p:spPr>
          <p:txBody>
            <a:bodyPr lIns="0" tIns="0" rIns="0" bIns="0" rtlCol="0" anchor="t">
              <a:spAutoFit/>
            </a:bodyPr>
            <a:lstStyle/>
            <a:p>
              <a:pPr algn="just">
                <a:lnSpc>
                  <a:spcPts val="4248"/>
                </a:lnSpc>
              </a:pPr>
              <a:r>
                <a:rPr lang="en-US" sz="3318">
                  <a:solidFill>
                    <a:srgbClr val="FF3131"/>
                  </a:solidFill>
                  <a:latin typeface="Aileron Bold Italics"/>
                </a:rPr>
                <a:t>AIRWAY </a:t>
              </a:r>
              <a:r>
                <a:rPr lang="en-US" sz="3318">
                  <a:solidFill>
                    <a:srgbClr val="FF3131"/>
                  </a:solidFill>
                  <a:latin typeface="Aileron Bold"/>
                </a:rPr>
                <a:t>(SALURAN PERNAFASAN)</a:t>
              </a:r>
            </a:p>
            <a:p>
              <a:pPr>
                <a:lnSpc>
                  <a:spcPts val="3583"/>
                </a:lnSpc>
              </a:pPr>
              <a:r>
                <a:rPr lang="en-US" sz="2799">
                  <a:solidFill>
                    <a:srgbClr val="000000"/>
                  </a:solidFill>
                  <a:latin typeface="Aileron"/>
                </a:rPr>
                <a:t>Buka saluran pernafasan mangsa dengan kaedah </a:t>
              </a:r>
              <a:r>
                <a:rPr lang="en-US" sz="2799">
                  <a:solidFill>
                    <a:srgbClr val="000000"/>
                  </a:solidFill>
                  <a:latin typeface="Aileron Italics"/>
                </a:rPr>
                <a:t>“Head Tilt Chin Lift”</a:t>
              </a:r>
              <a:r>
                <a:rPr lang="en-US" sz="2799">
                  <a:solidFill>
                    <a:srgbClr val="000000"/>
                  </a:solidFill>
                  <a:latin typeface="Aileron"/>
                </a:rPr>
                <a:t> dongakan kepala angkat dagu bagimangsa yang tidakkes trauma.</a:t>
              </a:r>
            </a:p>
            <a:p>
              <a:pPr algn="just">
                <a:lnSpc>
                  <a:spcPts val="3705"/>
                </a:lnSpc>
              </a:pPr>
              <a:endParaRPr lang="en-US" sz="2799">
                <a:solidFill>
                  <a:srgbClr val="000000"/>
                </a:solidFill>
                <a:latin typeface="Aileron"/>
              </a:endParaRPr>
            </a:p>
          </p:txBody>
        </p:sp>
      </p:grpSp>
      <p:grpSp>
        <p:nvGrpSpPr>
          <p:cNvPr id="8" name="Group 8"/>
          <p:cNvGrpSpPr/>
          <p:nvPr/>
        </p:nvGrpSpPr>
        <p:grpSpPr>
          <a:xfrm>
            <a:off x="915297" y="5536015"/>
            <a:ext cx="9126689" cy="3015990"/>
            <a:chOff x="0" y="0"/>
            <a:chExt cx="12168919" cy="4021320"/>
          </a:xfrm>
        </p:grpSpPr>
        <p:sp>
          <p:nvSpPr>
            <p:cNvPr id="9" name="TextBox 9"/>
            <p:cNvSpPr txBox="1"/>
            <p:nvPr/>
          </p:nvSpPr>
          <p:spPr>
            <a:xfrm>
              <a:off x="10161218" y="-152400"/>
              <a:ext cx="2007701" cy="4173720"/>
            </a:xfrm>
            <a:prstGeom prst="rect">
              <a:avLst/>
            </a:prstGeom>
          </p:spPr>
          <p:txBody>
            <a:bodyPr lIns="0" tIns="0" rIns="0" bIns="0" rtlCol="0" anchor="t">
              <a:spAutoFit/>
            </a:bodyPr>
            <a:lstStyle/>
            <a:p>
              <a:pPr algn="just">
                <a:lnSpc>
                  <a:spcPts val="25411"/>
                </a:lnSpc>
              </a:pPr>
              <a:r>
                <a:rPr lang="en-US" sz="19852" spc="2163">
                  <a:solidFill>
                    <a:srgbClr val="FF3131"/>
                  </a:solidFill>
                  <a:latin typeface="Oswald Bold"/>
                </a:rPr>
                <a:t>B</a:t>
              </a:r>
            </a:p>
          </p:txBody>
        </p:sp>
        <p:sp>
          <p:nvSpPr>
            <p:cNvPr id="10" name="TextBox 10"/>
            <p:cNvSpPr txBox="1"/>
            <p:nvPr/>
          </p:nvSpPr>
          <p:spPr>
            <a:xfrm>
              <a:off x="0" y="712214"/>
              <a:ext cx="10161218" cy="3051810"/>
            </a:xfrm>
            <a:prstGeom prst="rect">
              <a:avLst/>
            </a:prstGeom>
          </p:spPr>
          <p:txBody>
            <a:bodyPr lIns="0" tIns="0" rIns="0" bIns="0" rtlCol="0" anchor="t">
              <a:spAutoFit/>
            </a:bodyPr>
            <a:lstStyle/>
            <a:p>
              <a:pPr algn="r">
                <a:lnSpc>
                  <a:spcPts val="4095"/>
                </a:lnSpc>
              </a:pPr>
              <a:r>
                <a:rPr lang="en-US" sz="3199">
                  <a:solidFill>
                    <a:srgbClr val="FF3131"/>
                  </a:solidFill>
                  <a:latin typeface="Aileron Bold Italics"/>
                </a:rPr>
                <a:t>BREATHING </a:t>
              </a:r>
              <a:r>
                <a:rPr lang="en-US" sz="3199">
                  <a:solidFill>
                    <a:srgbClr val="FF3131"/>
                  </a:solidFill>
                  <a:latin typeface="Aileron Bold"/>
                </a:rPr>
                <a:t>(PERNAFASAN)</a:t>
              </a:r>
            </a:p>
            <a:p>
              <a:pPr algn="r">
                <a:lnSpc>
                  <a:spcPts val="3584"/>
                </a:lnSpc>
              </a:pPr>
              <a:r>
                <a:rPr lang="en-US" sz="2800">
                  <a:solidFill>
                    <a:srgbClr val="000000"/>
                  </a:solidFill>
                  <a:latin typeface="Aileron"/>
                </a:rPr>
                <a:t>Periksa samada mangsa bernafas atau tidak bernafas atau bernafas tidak normal </a:t>
              </a:r>
              <a:r>
                <a:rPr lang="en-US" sz="2800">
                  <a:solidFill>
                    <a:srgbClr val="000000"/>
                  </a:solidFill>
                  <a:latin typeface="Aileron Italics"/>
                </a:rPr>
                <a:t>(Agonal Breathing)</a:t>
              </a:r>
              <a:r>
                <a:rPr lang="en-US" sz="2800">
                  <a:solidFill>
                    <a:srgbClr val="000000"/>
                  </a:solidFill>
                  <a:latin typeface="Aileron"/>
                </a:rPr>
                <a:t> lakukan dibawah 10 saa</a:t>
              </a:r>
              <a:r>
                <a:rPr lang="en-US" sz="2800">
                  <a:solidFill>
                    <a:srgbClr val="000000"/>
                  </a:solidFill>
                  <a:latin typeface="Aileron Bold"/>
                </a:rPr>
                <a:t>t.</a:t>
              </a:r>
            </a:p>
            <a:p>
              <a:pPr algn="r">
                <a:lnSpc>
                  <a:spcPts val="3584"/>
                </a:lnSpc>
              </a:pPr>
              <a:endParaRPr lang="en-US" sz="2800">
                <a:solidFill>
                  <a:srgbClr val="000000"/>
                </a:solidFill>
                <a:latin typeface="Aileron Bold"/>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1453296" y="365446"/>
            <a:ext cx="15311236" cy="3705758"/>
            <a:chOff x="0" y="0"/>
            <a:chExt cx="20414981" cy="4941010"/>
          </a:xfrm>
        </p:grpSpPr>
        <p:sp>
          <p:nvSpPr>
            <p:cNvPr id="4" name="Freeform 4"/>
            <p:cNvSpPr/>
            <p:nvPr/>
          </p:nvSpPr>
          <p:spPr>
            <a:xfrm>
              <a:off x="0" y="989177"/>
              <a:ext cx="5914751" cy="3951833"/>
            </a:xfrm>
            <a:custGeom>
              <a:avLst/>
              <a:gdLst/>
              <a:ahLst/>
              <a:cxnLst/>
              <a:rect l="l" t="t" r="r" b="b"/>
              <a:pathLst>
                <a:path w="5914751" h="3951833">
                  <a:moveTo>
                    <a:pt x="0" y="0"/>
                  </a:moveTo>
                  <a:lnTo>
                    <a:pt x="5914751" y="0"/>
                  </a:lnTo>
                  <a:lnTo>
                    <a:pt x="5914751" y="3951833"/>
                  </a:lnTo>
                  <a:lnTo>
                    <a:pt x="0" y="3951833"/>
                  </a:lnTo>
                  <a:lnTo>
                    <a:pt x="0" y="0"/>
                  </a:lnTo>
                  <a:close/>
                </a:path>
              </a:pathLst>
            </a:custGeom>
            <a:blipFill>
              <a:blip r:embed="rId3"/>
              <a:stretch>
                <a:fillRect/>
              </a:stretch>
            </a:blipFill>
          </p:spPr>
        </p:sp>
        <p:sp>
          <p:nvSpPr>
            <p:cNvPr id="5" name="TextBox 5"/>
            <p:cNvSpPr txBox="1"/>
            <p:nvPr/>
          </p:nvSpPr>
          <p:spPr>
            <a:xfrm>
              <a:off x="4754334" y="-142875"/>
              <a:ext cx="2125137" cy="3892598"/>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C</a:t>
              </a:r>
            </a:p>
          </p:txBody>
        </p:sp>
        <p:sp>
          <p:nvSpPr>
            <p:cNvPr id="6" name="TextBox 6"/>
            <p:cNvSpPr txBox="1"/>
            <p:nvPr/>
          </p:nvSpPr>
          <p:spPr>
            <a:xfrm>
              <a:off x="6879471" y="1002462"/>
              <a:ext cx="13535510" cy="3709271"/>
            </a:xfrm>
            <a:prstGeom prst="rect">
              <a:avLst/>
            </a:prstGeom>
          </p:spPr>
          <p:txBody>
            <a:bodyPr lIns="0" tIns="0" rIns="0" bIns="0" rtlCol="0" anchor="t">
              <a:spAutoFit/>
            </a:bodyPr>
            <a:lstStyle/>
            <a:p>
              <a:pPr algn="just">
                <a:lnSpc>
                  <a:spcPts val="4137"/>
                </a:lnSpc>
              </a:pPr>
              <a:r>
                <a:rPr lang="en-US" sz="3232">
                  <a:solidFill>
                    <a:srgbClr val="FF3131"/>
                  </a:solidFill>
                  <a:latin typeface="Aileron Bold Italics"/>
                </a:rPr>
                <a:t>COMPRESSIONS </a:t>
              </a:r>
              <a:r>
                <a:rPr lang="en-US" sz="3232">
                  <a:solidFill>
                    <a:srgbClr val="FF3131"/>
                  </a:solidFill>
                  <a:latin typeface="Aileron Bold"/>
                </a:rPr>
                <a:t>(TEKANAN)</a:t>
              </a:r>
            </a:p>
            <a:p>
              <a:pPr>
                <a:lnSpc>
                  <a:spcPts val="3625"/>
                </a:lnSpc>
              </a:pPr>
              <a:r>
                <a:rPr lang="en-US" sz="2832">
                  <a:solidFill>
                    <a:srgbClr val="000000"/>
                  </a:solidFill>
                  <a:latin typeface="Aileron"/>
                </a:rPr>
                <a:t>Periksa nadi mangsa lakukan dibawah 10 saat jika tiada nadi terus lakukan tekanan dada sedalam 5 – 6 cm.</a:t>
              </a:r>
            </a:p>
            <a:p>
              <a:pPr>
                <a:lnSpc>
                  <a:spcPts val="3625"/>
                </a:lnSpc>
              </a:pPr>
              <a:r>
                <a:rPr lang="en-US" sz="2832">
                  <a:solidFill>
                    <a:srgbClr val="FF3131"/>
                  </a:solidFill>
                  <a:latin typeface="Aileron"/>
                </a:rPr>
                <a:t>Lakukan CPR ini mengikut nisbahnya 30 : 2 sehingga mangsa sedar atau bantuan tiba. </a:t>
              </a:r>
            </a:p>
            <a:p>
              <a:pPr algn="just">
                <a:lnSpc>
                  <a:spcPts val="3497"/>
                </a:lnSpc>
              </a:pPr>
              <a:endParaRPr lang="en-US" sz="2832">
                <a:solidFill>
                  <a:srgbClr val="FF3131"/>
                </a:solidFill>
                <a:latin typeface="Aileron"/>
              </a:endParaRPr>
            </a:p>
          </p:txBody>
        </p:sp>
      </p:grpSp>
      <p:sp>
        <p:nvSpPr>
          <p:cNvPr id="7" name="TextBox 7"/>
          <p:cNvSpPr txBox="1"/>
          <p:nvPr/>
        </p:nvSpPr>
        <p:spPr>
          <a:xfrm>
            <a:off x="7251197" y="6910087"/>
            <a:ext cx="1243947" cy="2955167"/>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D</a:t>
            </a:r>
          </a:p>
        </p:txBody>
      </p:sp>
      <p:sp>
        <p:nvSpPr>
          <p:cNvPr id="8" name="TextBox 8"/>
          <p:cNvSpPr txBox="1"/>
          <p:nvPr/>
        </p:nvSpPr>
        <p:spPr>
          <a:xfrm>
            <a:off x="8726565" y="8015790"/>
            <a:ext cx="8532735" cy="867587"/>
          </a:xfrm>
          <a:prstGeom prst="rect">
            <a:avLst/>
          </a:prstGeom>
        </p:spPr>
        <p:txBody>
          <a:bodyPr lIns="0" tIns="0" rIns="0" bIns="0" rtlCol="0" anchor="t">
            <a:spAutoFit/>
          </a:bodyPr>
          <a:lstStyle/>
          <a:p>
            <a:pPr>
              <a:lnSpc>
                <a:spcPts val="3497"/>
              </a:lnSpc>
            </a:pPr>
            <a:r>
              <a:rPr lang="en-US" sz="2732">
                <a:solidFill>
                  <a:srgbClr val="FF3131"/>
                </a:solidFill>
                <a:latin typeface="Aileron Bold Italics"/>
              </a:rPr>
              <a:t>DEFIBRILLATOR</a:t>
            </a:r>
            <a:r>
              <a:rPr lang="en-US" sz="2732">
                <a:solidFill>
                  <a:srgbClr val="FF3131"/>
                </a:solidFill>
                <a:latin typeface="Aileron Bold"/>
              </a:rPr>
              <a:t> (Peralatan kejutan elektrik)</a:t>
            </a:r>
          </a:p>
          <a:p>
            <a:pPr algn="just">
              <a:lnSpc>
                <a:spcPts val="3497"/>
              </a:lnSpc>
            </a:pPr>
            <a:r>
              <a:rPr lang="en-US" sz="2732">
                <a:solidFill>
                  <a:srgbClr val="000000"/>
                </a:solidFill>
                <a:latin typeface="Aileron"/>
              </a:rPr>
              <a:t>Guna </a:t>
            </a:r>
            <a:r>
              <a:rPr lang="en-US" sz="2732">
                <a:solidFill>
                  <a:srgbClr val="000000"/>
                </a:solidFill>
                <a:latin typeface="Aileron Italics"/>
              </a:rPr>
              <a:t>Automated External Defibrillator </a:t>
            </a:r>
            <a:r>
              <a:rPr lang="en-US" sz="2732">
                <a:solidFill>
                  <a:srgbClr val="000000"/>
                </a:solidFill>
                <a:latin typeface="Aileron"/>
              </a:rPr>
              <a:t>(AED) jika ada </a:t>
            </a:r>
          </a:p>
        </p:txBody>
      </p:sp>
      <p:grpSp>
        <p:nvGrpSpPr>
          <p:cNvPr id="9" name="Group 9"/>
          <p:cNvGrpSpPr/>
          <p:nvPr/>
        </p:nvGrpSpPr>
        <p:grpSpPr>
          <a:xfrm>
            <a:off x="3592546" y="3548816"/>
            <a:ext cx="13390460" cy="3366251"/>
            <a:chOff x="0" y="0"/>
            <a:chExt cx="17853947" cy="4488334"/>
          </a:xfrm>
        </p:grpSpPr>
        <p:sp>
          <p:nvSpPr>
            <p:cNvPr id="10" name="Freeform 10"/>
            <p:cNvSpPr/>
            <p:nvPr/>
          </p:nvSpPr>
          <p:spPr>
            <a:xfrm>
              <a:off x="2202231" y="0"/>
              <a:ext cx="6070288" cy="4488334"/>
            </a:xfrm>
            <a:custGeom>
              <a:avLst/>
              <a:gdLst/>
              <a:ahLst/>
              <a:cxnLst/>
              <a:rect l="l" t="t" r="r" b="b"/>
              <a:pathLst>
                <a:path w="6070288" h="4488334">
                  <a:moveTo>
                    <a:pt x="0" y="0"/>
                  </a:moveTo>
                  <a:lnTo>
                    <a:pt x="6070288" y="0"/>
                  </a:lnTo>
                  <a:lnTo>
                    <a:pt x="6070288" y="4488334"/>
                  </a:lnTo>
                  <a:lnTo>
                    <a:pt x="0" y="4488334"/>
                  </a:lnTo>
                  <a:lnTo>
                    <a:pt x="0" y="0"/>
                  </a:lnTo>
                  <a:close/>
                </a:path>
              </a:pathLst>
            </a:custGeom>
            <a:blipFill>
              <a:blip r:embed="rId4"/>
              <a:stretch>
                <a:fillRect/>
              </a:stretch>
            </a:blipFill>
          </p:spPr>
        </p:sp>
        <p:sp>
          <p:nvSpPr>
            <p:cNvPr id="11" name="Freeform 11"/>
            <p:cNvSpPr/>
            <p:nvPr/>
          </p:nvSpPr>
          <p:spPr>
            <a:xfrm>
              <a:off x="10988826" y="348984"/>
              <a:ext cx="6865120" cy="3790365"/>
            </a:xfrm>
            <a:custGeom>
              <a:avLst/>
              <a:gdLst/>
              <a:ahLst/>
              <a:cxnLst/>
              <a:rect l="l" t="t" r="r" b="b"/>
              <a:pathLst>
                <a:path w="6865120" h="3790365">
                  <a:moveTo>
                    <a:pt x="0" y="0"/>
                  </a:moveTo>
                  <a:lnTo>
                    <a:pt x="6865121" y="0"/>
                  </a:lnTo>
                  <a:lnTo>
                    <a:pt x="6865121" y="3790366"/>
                  </a:lnTo>
                  <a:lnTo>
                    <a:pt x="0" y="3790366"/>
                  </a:lnTo>
                  <a:lnTo>
                    <a:pt x="0" y="0"/>
                  </a:lnTo>
                  <a:close/>
                </a:path>
              </a:pathLst>
            </a:custGeom>
            <a:blipFill>
              <a:blip r:embed="rId5"/>
              <a:stretch>
                <a:fillRect l="-125"/>
              </a:stretch>
            </a:blipFill>
          </p:spPr>
        </p:sp>
        <p:grpSp>
          <p:nvGrpSpPr>
            <p:cNvPr id="12" name="Group 12"/>
            <p:cNvGrpSpPr/>
            <p:nvPr/>
          </p:nvGrpSpPr>
          <p:grpSpPr>
            <a:xfrm>
              <a:off x="5396794" y="467241"/>
              <a:ext cx="5751451" cy="2690522"/>
              <a:chOff x="0" y="0"/>
              <a:chExt cx="1323258" cy="619019"/>
            </a:xfrm>
          </p:grpSpPr>
          <p:sp>
            <p:nvSpPr>
              <p:cNvPr id="13" name="Freeform 13"/>
              <p:cNvSpPr/>
              <p:nvPr/>
            </p:nvSpPr>
            <p:spPr>
              <a:xfrm>
                <a:off x="0" y="0"/>
                <a:ext cx="1323258" cy="619019"/>
              </a:xfrm>
              <a:custGeom>
                <a:avLst/>
                <a:gdLst/>
                <a:ahLst/>
                <a:cxnLst/>
                <a:rect l="l" t="t" r="r" b="b"/>
                <a:pathLst>
                  <a:path w="1323258" h="619019">
                    <a:moveTo>
                      <a:pt x="273050" y="0"/>
                    </a:moveTo>
                    <a:lnTo>
                      <a:pt x="0" y="309509"/>
                    </a:lnTo>
                    <a:lnTo>
                      <a:pt x="273050" y="619019"/>
                    </a:lnTo>
                    <a:lnTo>
                      <a:pt x="273050" y="485669"/>
                    </a:lnTo>
                    <a:lnTo>
                      <a:pt x="1050208" y="485669"/>
                    </a:lnTo>
                    <a:lnTo>
                      <a:pt x="1050208" y="619019"/>
                    </a:lnTo>
                    <a:lnTo>
                      <a:pt x="1323258" y="309509"/>
                    </a:lnTo>
                    <a:lnTo>
                      <a:pt x="1050208" y="0"/>
                    </a:lnTo>
                    <a:lnTo>
                      <a:pt x="1050208" y="133350"/>
                    </a:lnTo>
                    <a:lnTo>
                      <a:pt x="273050" y="133350"/>
                    </a:lnTo>
                    <a:lnTo>
                      <a:pt x="273050" y="0"/>
                    </a:lnTo>
                    <a:close/>
                  </a:path>
                </a:pathLst>
              </a:custGeom>
              <a:solidFill>
                <a:srgbClr val="FAFAFA"/>
              </a:solidFill>
              <a:ln w="38100" cap="sq">
                <a:solidFill>
                  <a:srgbClr val="FF3131"/>
                </a:solidFill>
                <a:prstDash val="lgDash"/>
                <a:miter/>
              </a:ln>
            </p:spPr>
          </p:sp>
          <p:sp>
            <p:nvSpPr>
              <p:cNvPr id="14" name="TextBox 14"/>
              <p:cNvSpPr txBox="1"/>
              <p:nvPr/>
            </p:nvSpPr>
            <p:spPr>
              <a:xfrm>
                <a:off x="101600" y="130175"/>
                <a:ext cx="1120058" cy="349144"/>
              </a:xfrm>
              <a:prstGeom prst="rect">
                <a:avLst/>
              </a:prstGeom>
            </p:spPr>
            <p:txBody>
              <a:bodyPr lIns="50800" tIns="50800" rIns="50800" bIns="50800" rtlCol="0" anchor="ctr"/>
              <a:lstStyle/>
              <a:p>
                <a:pPr algn="ctr">
                  <a:lnSpc>
                    <a:spcPts val="2470"/>
                  </a:lnSpc>
                </a:pPr>
                <a:r>
                  <a:rPr lang="en-US" sz="1900">
                    <a:solidFill>
                      <a:srgbClr val="000000"/>
                    </a:solidFill>
                    <a:latin typeface="Open Sauce Bold"/>
                  </a:rPr>
                  <a:t>Lakukan CPR sehingga 5 kitaran kemudian periksa semula nadi mangsa </a:t>
                </a:r>
              </a:p>
            </p:txBody>
          </p:sp>
        </p:grpSp>
        <p:sp>
          <p:nvSpPr>
            <p:cNvPr id="15" name="TextBox 15"/>
            <p:cNvSpPr txBox="1"/>
            <p:nvPr/>
          </p:nvSpPr>
          <p:spPr>
            <a:xfrm>
              <a:off x="0" y="1794835"/>
              <a:ext cx="2833854" cy="879615"/>
            </a:xfrm>
            <a:prstGeom prst="rect">
              <a:avLst/>
            </a:prstGeom>
          </p:spPr>
          <p:txBody>
            <a:bodyPr lIns="0" tIns="0" rIns="0" bIns="0" rtlCol="0" anchor="t">
              <a:spAutoFit/>
            </a:bodyPr>
            <a:lstStyle/>
            <a:p>
              <a:pPr algn="ctr">
                <a:lnSpc>
                  <a:spcPts val="2686"/>
                </a:lnSpc>
              </a:pPr>
              <a:r>
                <a:rPr lang="en-US" sz="2099">
                  <a:solidFill>
                    <a:srgbClr val="FF3131"/>
                  </a:solidFill>
                  <a:latin typeface="Aileron Bold"/>
                </a:rPr>
                <a:t>30 KALI TEKANAN DADA</a:t>
              </a:r>
            </a:p>
          </p:txBody>
        </p:sp>
        <p:sp>
          <p:nvSpPr>
            <p:cNvPr id="16" name="TextBox 16"/>
            <p:cNvSpPr txBox="1"/>
            <p:nvPr/>
          </p:nvSpPr>
          <p:spPr>
            <a:xfrm>
              <a:off x="13498558" y="1364552"/>
              <a:ext cx="2318520" cy="879615"/>
            </a:xfrm>
            <a:prstGeom prst="rect">
              <a:avLst/>
            </a:prstGeom>
          </p:spPr>
          <p:txBody>
            <a:bodyPr lIns="0" tIns="0" rIns="0" bIns="0" rtlCol="0" anchor="t">
              <a:spAutoFit/>
            </a:bodyPr>
            <a:lstStyle/>
            <a:p>
              <a:pPr algn="ctr">
                <a:lnSpc>
                  <a:spcPts val="2686"/>
                </a:lnSpc>
              </a:pPr>
              <a:r>
                <a:rPr lang="en-US" sz="2099">
                  <a:solidFill>
                    <a:srgbClr val="FF3131"/>
                  </a:solidFill>
                  <a:latin typeface="Aileron Bold"/>
                </a:rPr>
                <a:t>2 KALI HEMBUSAN</a:t>
              </a:r>
            </a:p>
          </p:txBody>
        </p:sp>
      </p:grpSp>
      <p:sp>
        <p:nvSpPr>
          <p:cNvPr id="17" name="Freeform 17"/>
          <p:cNvSpPr/>
          <p:nvPr/>
        </p:nvSpPr>
        <p:spPr>
          <a:xfrm>
            <a:off x="1773635" y="7240773"/>
            <a:ext cx="5248962" cy="2624481"/>
          </a:xfrm>
          <a:custGeom>
            <a:avLst/>
            <a:gdLst/>
            <a:ahLst/>
            <a:cxnLst/>
            <a:rect l="l" t="t" r="r" b="b"/>
            <a:pathLst>
              <a:path w="5248962" h="2624481">
                <a:moveTo>
                  <a:pt x="0" y="0"/>
                </a:moveTo>
                <a:lnTo>
                  <a:pt x="5248962" y="0"/>
                </a:lnTo>
                <a:lnTo>
                  <a:pt x="5248962" y="2624481"/>
                </a:lnTo>
                <a:lnTo>
                  <a:pt x="0" y="2624481"/>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945166" y="2489180"/>
            <a:ext cx="5907576" cy="6394196"/>
          </a:xfrm>
          <a:custGeom>
            <a:avLst/>
            <a:gdLst/>
            <a:ahLst/>
            <a:cxnLst/>
            <a:rect l="l" t="t" r="r" b="b"/>
            <a:pathLst>
              <a:path w="5907576" h="6394196">
                <a:moveTo>
                  <a:pt x="0" y="0"/>
                </a:moveTo>
                <a:lnTo>
                  <a:pt x="5907576" y="0"/>
                </a:lnTo>
                <a:lnTo>
                  <a:pt x="5907576" y="6394197"/>
                </a:lnTo>
                <a:lnTo>
                  <a:pt x="0" y="6394197"/>
                </a:lnTo>
                <a:lnTo>
                  <a:pt x="0" y="0"/>
                </a:lnTo>
                <a:close/>
              </a:path>
            </a:pathLst>
          </a:custGeom>
          <a:blipFill>
            <a:blip r:embed="rId3"/>
            <a:stretch>
              <a:fillRect/>
            </a:stretch>
          </a:blipFill>
        </p:spPr>
      </p:sp>
      <p:sp>
        <p:nvSpPr>
          <p:cNvPr id="4" name="TextBox 4"/>
          <p:cNvSpPr txBox="1"/>
          <p:nvPr/>
        </p:nvSpPr>
        <p:spPr>
          <a:xfrm>
            <a:off x="6108738" y="1198977"/>
            <a:ext cx="11127475" cy="1290203"/>
          </a:xfrm>
          <a:prstGeom prst="rect">
            <a:avLst/>
          </a:prstGeom>
        </p:spPr>
        <p:txBody>
          <a:bodyPr lIns="0" tIns="0" rIns="0" bIns="0" rtlCol="0" anchor="t">
            <a:spAutoFit/>
          </a:bodyPr>
          <a:lstStyle/>
          <a:p>
            <a:pPr algn="ctr">
              <a:lnSpc>
                <a:spcPts val="5045"/>
              </a:lnSpc>
            </a:pPr>
            <a:r>
              <a:rPr lang="en-US" sz="4545" spc="22">
                <a:solidFill>
                  <a:srgbClr val="000000"/>
                </a:solidFill>
                <a:latin typeface="Playfair Display Bold Italics"/>
              </a:rPr>
              <a:t>CARDIOPULMONARY RESUSCITATION</a:t>
            </a:r>
            <a:r>
              <a:rPr lang="en-US" sz="4545" spc="22">
                <a:solidFill>
                  <a:srgbClr val="000000"/>
                </a:solidFill>
                <a:latin typeface="Playfair Display Bold"/>
              </a:rPr>
              <a:t> (CPR)</a:t>
            </a:r>
          </a:p>
        </p:txBody>
      </p:sp>
      <p:sp>
        <p:nvSpPr>
          <p:cNvPr id="5" name="TextBox 5"/>
          <p:cNvSpPr txBox="1"/>
          <p:nvPr/>
        </p:nvSpPr>
        <p:spPr>
          <a:xfrm>
            <a:off x="6569564" y="4581154"/>
            <a:ext cx="11173223" cy="2406187"/>
          </a:xfrm>
          <a:prstGeom prst="rect">
            <a:avLst/>
          </a:prstGeom>
        </p:spPr>
        <p:txBody>
          <a:bodyPr lIns="0" tIns="0" rIns="0" bIns="0" rtlCol="0" anchor="t">
            <a:spAutoFit/>
          </a:bodyPr>
          <a:lstStyle/>
          <a:p>
            <a:pPr algn="just">
              <a:lnSpc>
                <a:spcPts val="19216"/>
              </a:lnSpc>
            </a:pPr>
            <a:r>
              <a:rPr lang="en-US" sz="15012" spc="1636">
                <a:solidFill>
                  <a:srgbClr val="FF3131"/>
                </a:solidFill>
                <a:latin typeface="Aileron Bold"/>
              </a:rPr>
              <a:t>DRSABCD</a:t>
            </a:r>
          </a:p>
        </p:txBody>
      </p:sp>
      <p:sp>
        <p:nvSpPr>
          <p:cNvPr id="6" name="TextBox 6"/>
          <p:cNvSpPr txBox="1"/>
          <p:nvPr/>
        </p:nvSpPr>
        <p:spPr>
          <a:xfrm>
            <a:off x="8433912" y="2912617"/>
            <a:ext cx="6477126" cy="636119"/>
          </a:xfrm>
          <a:prstGeom prst="rect">
            <a:avLst/>
          </a:prstGeom>
        </p:spPr>
        <p:txBody>
          <a:bodyPr lIns="0" tIns="0" rIns="0" bIns="0" rtlCol="0" anchor="t">
            <a:spAutoFit/>
          </a:bodyPr>
          <a:lstStyle/>
          <a:p>
            <a:pPr algn="ctr">
              <a:lnSpc>
                <a:spcPts val="5065"/>
              </a:lnSpc>
            </a:pPr>
            <a:r>
              <a:rPr lang="en-US" sz="4019">
                <a:solidFill>
                  <a:srgbClr val="FF3131"/>
                </a:solidFill>
                <a:latin typeface="Aileron Bold"/>
              </a:rPr>
              <a:t>BAYI (UMUR 0 – 12 BULAN)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flipH="1">
            <a:off x="2043777" y="7063502"/>
            <a:ext cx="2611463" cy="2343688"/>
          </a:xfrm>
          <a:custGeom>
            <a:avLst/>
            <a:gdLst/>
            <a:ahLst/>
            <a:cxnLst/>
            <a:rect l="l" t="t" r="r" b="b"/>
            <a:pathLst>
              <a:path w="2611463" h="2343688">
                <a:moveTo>
                  <a:pt x="2611464" y="0"/>
                </a:moveTo>
                <a:lnTo>
                  <a:pt x="0" y="0"/>
                </a:lnTo>
                <a:lnTo>
                  <a:pt x="0" y="2343688"/>
                </a:lnTo>
                <a:lnTo>
                  <a:pt x="2611464" y="2343688"/>
                </a:lnTo>
                <a:lnTo>
                  <a:pt x="2611464" y="0"/>
                </a:lnTo>
                <a:close/>
              </a:path>
            </a:pathLst>
          </a:custGeom>
          <a:blipFill>
            <a:blip r:embed="rId3"/>
            <a:stretch>
              <a:fillRect l="-34619"/>
            </a:stretch>
          </a:blipFill>
        </p:spPr>
      </p:sp>
      <p:sp>
        <p:nvSpPr>
          <p:cNvPr id="4" name="Freeform 4"/>
          <p:cNvSpPr/>
          <p:nvPr/>
        </p:nvSpPr>
        <p:spPr>
          <a:xfrm>
            <a:off x="1181571" y="748728"/>
            <a:ext cx="3683219" cy="3082841"/>
          </a:xfrm>
          <a:custGeom>
            <a:avLst/>
            <a:gdLst/>
            <a:ahLst/>
            <a:cxnLst/>
            <a:rect l="l" t="t" r="r" b="b"/>
            <a:pathLst>
              <a:path w="3683219" h="3082841">
                <a:moveTo>
                  <a:pt x="0" y="0"/>
                </a:moveTo>
                <a:lnTo>
                  <a:pt x="3683220" y="0"/>
                </a:lnTo>
                <a:lnTo>
                  <a:pt x="3683220" y="3082841"/>
                </a:lnTo>
                <a:lnTo>
                  <a:pt x="0" y="3082841"/>
                </a:lnTo>
                <a:lnTo>
                  <a:pt x="0" y="0"/>
                </a:lnTo>
                <a:close/>
              </a:path>
            </a:pathLst>
          </a:custGeom>
          <a:blipFill>
            <a:blip r:embed="rId4"/>
            <a:stretch>
              <a:fillRect/>
            </a:stretch>
          </a:blipFill>
        </p:spPr>
      </p:sp>
      <p:sp>
        <p:nvSpPr>
          <p:cNvPr id="5" name="Freeform 5"/>
          <p:cNvSpPr/>
          <p:nvPr/>
        </p:nvSpPr>
        <p:spPr>
          <a:xfrm>
            <a:off x="4655241" y="3177739"/>
            <a:ext cx="3984394" cy="3844270"/>
          </a:xfrm>
          <a:custGeom>
            <a:avLst/>
            <a:gdLst/>
            <a:ahLst/>
            <a:cxnLst/>
            <a:rect l="l" t="t" r="r" b="b"/>
            <a:pathLst>
              <a:path w="3984394" h="3844270">
                <a:moveTo>
                  <a:pt x="0" y="0"/>
                </a:moveTo>
                <a:lnTo>
                  <a:pt x="3984394" y="0"/>
                </a:lnTo>
                <a:lnTo>
                  <a:pt x="3984394" y="3844270"/>
                </a:lnTo>
                <a:lnTo>
                  <a:pt x="0" y="3844270"/>
                </a:lnTo>
                <a:lnTo>
                  <a:pt x="0" y="0"/>
                </a:lnTo>
                <a:close/>
              </a:path>
            </a:pathLst>
          </a:custGeom>
          <a:blipFill>
            <a:blip r:embed="rId5"/>
            <a:stretch>
              <a:fillRect/>
            </a:stretch>
          </a:blipFill>
        </p:spPr>
      </p:sp>
      <p:sp>
        <p:nvSpPr>
          <p:cNvPr id="6" name="TextBox 6"/>
          <p:cNvSpPr txBox="1"/>
          <p:nvPr/>
        </p:nvSpPr>
        <p:spPr>
          <a:xfrm>
            <a:off x="8093032" y="3447794"/>
            <a:ext cx="1512306" cy="2955167"/>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R</a:t>
            </a:r>
          </a:p>
        </p:txBody>
      </p:sp>
      <p:grpSp>
        <p:nvGrpSpPr>
          <p:cNvPr id="7" name="Group 7"/>
          <p:cNvGrpSpPr/>
          <p:nvPr/>
        </p:nvGrpSpPr>
        <p:grpSpPr>
          <a:xfrm>
            <a:off x="5019046" y="365446"/>
            <a:ext cx="10045880" cy="2812292"/>
            <a:chOff x="0" y="0"/>
            <a:chExt cx="13394506" cy="3749723"/>
          </a:xfrm>
        </p:grpSpPr>
        <p:sp>
          <p:nvSpPr>
            <p:cNvPr id="8" name="TextBox 8"/>
            <p:cNvSpPr txBox="1"/>
            <p:nvPr/>
          </p:nvSpPr>
          <p:spPr>
            <a:xfrm>
              <a:off x="0" y="-142875"/>
              <a:ext cx="1817624" cy="3892598"/>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D</a:t>
              </a:r>
            </a:p>
          </p:txBody>
        </p:sp>
        <p:sp>
          <p:nvSpPr>
            <p:cNvPr id="9" name="TextBox 9"/>
            <p:cNvSpPr txBox="1"/>
            <p:nvPr/>
          </p:nvSpPr>
          <p:spPr>
            <a:xfrm>
              <a:off x="1817624" y="1002462"/>
              <a:ext cx="11576883" cy="1246148"/>
            </a:xfrm>
            <a:prstGeom prst="rect">
              <a:avLst/>
            </a:prstGeom>
          </p:spPr>
          <p:txBody>
            <a:bodyPr lIns="0" tIns="0" rIns="0" bIns="0" rtlCol="0" anchor="t">
              <a:spAutoFit/>
            </a:bodyPr>
            <a:lstStyle/>
            <a:p>
              <a:pPr algn="just">
                <a:lnSpc>
                  <a:spcPts val="4009"/>
                </a:lnSpc>
              </a:pPr>
              <a:r>
                <a:rPr lang="en-US" sz="3132">
                  <a:solidFill>
                    <a:srgbClr val="FF3131"/>
                  </a:solidFill>
                  <a:latin typeface="Aileron Bold Italics"/>
                </a:rPr>
                <a:t>DANGER </a:t>
              </a:r>
              <a:r>
                <a:rPr lang="en-US" sz="3132">
                  <a:solidFill>
                    <a:srgbClr val="FF3131"/>
                  </a:solidFill>
                  <a:latin typeface="Aileron Bold"/>
                </a:rPr>
                <a:t>(BAHAYA)</a:t>
              </a:r>
            </a:p>
            <a:p>
              <a:pPr algn="just">
                <a:lnSpc>
                  <a:spcPts val="3497"/>
                </a:lnSpc>
              </a:pPr>
              <a:r>
                <a:rPr lang="en-US" sz="2732">
                  <a:solidFill>
                    <a:srgbClr val="000000"/>
                  </a:solidFill>
                  <a:latin typeface="Aileron"/>
                </a:rPr>
                <a:t>Pastikan tiada bahaya pada mangsa dan penyelamat.</a:t>
              </a:r>
            </a:p>
          </p:txBody>
        </p:sp>
      </p:grpSp>
      <p:sp>
        <p:nvSpPr>
          <p:cNvPr id="10" name="TextBox 10"/>
          <p:cNvSpPr txBox="1"/>
          <p:nvPr/>
        </p:nvSpPr>
        <p:spPr>
          <a:xfrm>
            <a:off x="9605338" y="4176559"/>
            <a:ext cx="7653962" cy="1818055"/>
          </a:xfrm>
          <a:prstGeom prst="rect">
            <a:avLst/>
          </a:prstGeom>
        </p:spPr>
        <p:txBody>
          <a:bodyPr lIns="0" tIns="0" rIns="0" bIns="0" rtlCol="0" anchor="t">
            <a:spAutoFit/>
          </a:bodyPr>
          <a:lstStyle/>
          <a:p>
            <a:pPr algn="just">
              <a:lnSpc>
                <a:spcPts val="4009"/>
              </a:lnSpc>
            </a:pPr>
            <a:r>
              <a:rPr lang="en-US" sz="3132">
                <a:solidFill>
                  <a:srgbClr val="FF3131"/>
                </a:solidFill>
                <a:latin typeface="Aileron Bold Italics"/>
              </a:rPr>
              <a:t>RESPONSE</a:t>
            </a:r>
            <a:r>
              <a:rPr lang="en-US" sz="3132">
                <a:solidFill>
                  <a:srgbClr val="FF3131"/>
                </a:solidFill>
                <a:latin typeface="Aileron Bold"/>
              </a:rPr>
              <a:t> (TINDAKBALAS)</a:t>
            </a:r>
          </a:p>
          <a:p>
            <a:pPr algn="just">
              <a:lnSpc>
                <a:spcPts val="3497"/>
              </a:lnSpc>
            </a:pPr>
            <a:r>
              <a:rPr lang="en-US" sz="2732">
                <a:solidFill>
                  <a:srgbClr val="000000"/>
                </a:solidFill>
                <a:latin typeface="Aileron"/>
              </a:rPr>
              <a:t>Tepuk dibahagian tapak kaki sambil lihat tindak balas bayi tersebut.</a:t>
            </a:r>
          </a:p>
          <a:p>
            <a:pPr algn="just">
              <a:lnSpc>
                <a:spcPts val="3497"/>
              </a:lnSpc>
            </a:pPr>
            <a:endParaRPr lang="en-US" sz="2732">
              <a:solidFill>
                <a:srgbClr val="000000"/>
              </a:solidFill>
              <a:latin typeface="Aileron"/>
            </a:endParaRPr>
          </a:p>
        </p:txBody>
      </p:sp>
      <p:sp>
        <p:nvSpPr>
          <p:cNvPr id="11" name="TextBox 11"/>
          <p:cNvSpPr txBox="1"/>
          <p:nvPr/>
        </p:nvSpPr>
        <p:spPr>
          <a:xfrm>
            <a:off x="4864791" y="6686325"/>
            <a:ext cx="1243947" cy="2955167"/>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S</a:t>
            </a:r>
          </a:p>
        </p:txBody>
      </p:sp>
      <p:sp>
        <p:nvSpPr>
          <p:cNvPr id="12" name="TextBox 12"/>
          <p:cNvSpPr txBox="1"/>
          <p:nvPr/>
        </p:nvSpPr>
        <p:spPr>
          <a:xfrm>
            <a:off x="6317461" y="7385287"/>
            <a:ext cx="10941839" cy="2694355"/>
          </a:xfrm>
          <a:prstGeom prst="rect">
            <a:avLst/>
          </a:prstGeom>
        </p:spPr>
        <p:txBody>
          <a:bodyPr lIns="0" tIns="0" rIns="0" bIns="0" rtlCol="0" anchor="t">
            <a:spAutoFit/>
          </a:bodyPr>
          <a:lstStyle/>
          <a:p>
            <a:pPr algn="just">
              <a:lnSpc>
                <a:spcPts val="4009"/>
              </a:lnSpc>
            </a:pPr>
            <a:r>
              <a:rPr lang="en-US" sz="3132">
                <a:solidFill>
                  <a:srgbClr val="FF3131"/>
                </a:solidFill>
                <a:latin typeface="Aileron Bold Italics"/>
              </a:rPr>
              <a:t>SHOUT FOR HELP </a:t>
            </a:r>
            <a:r>
              <a:rPr lang="en-US" sz="3132">
                <a:solidFill>
                  <a:srgbClr val="FF3131"/>
                </a:solidFill>
                <a:latin typeface="Aileron Bold"/>
              </a:rPr>
              <a:t>(JERIT UNTUK PERTOLONGAN)</a:t>
            </a:r>
          </a:p>
          <a:p>
            <a:pPr algn="just">
              <a:lnSpc>
                <a:spcPts val="3497"/>
              </a:lnSpc>
            </a:pPr>
            <a:r>
              <a:rPr lang="en-US" sz="2732">
                <a:solidFill>
                  <a:srgbClr val="000000"/>
                </a:solidFill>
                <a:latin typeface="Aileron"/>
              </a:rPr>
              <a:t>Mohon bantuan orang lain hubungi talian kecemasan </a:t>
            </a:r>
            <a:r>
              <a:rPr lang="en-US" sz="2732">
                <a:solidFill>
                  <a:srgbClr val="FF3131"/>
                </a:solidFill>
                <a:latin typeface="Aileron Bold"/>
              </a:rPr>
              <a:t>999</a:t>
            </a:r>
            <a:r>
              <a:rPr lang="en-US" sz="2732">
                <a:solidFill>
                  <a:srgbClr val="000000"/>
                </a:solidFill>
                <a:latin typeface="Aileron"/>
              </a:rPr>
              <a:t> untuk dapatkan bantuan pasukan perubatan (ambulans) dan dapatkan AED </a:t>
            </a:r>
            <a:r>
              <a:rPr lang="en-US" sz="2732">
                <a:solidFill>
                  <a:srgbClr val="000000"/>
                </a:solidFill>
                <a:latin typeface="Aileron Italics"/>
              </a:rPr>
              <a:t>(Automated External Defibrillation)</a:t>
            </a:r>
            <a:r>
              <a:rPr lang="en-US" sz="2732">
                <a:solidFill>
                  <a:srgbClr val="000000"/>
                </a:solidFill>
                <a:latin typeface="Aileron"/>
              </a:rPr>
              <a:t>, Sekiranya </a:t>
            </a:r>
            <a:r>
              <a:rPr lang="en-US" sz="2732">
                <a:solidFill>
                  <a:srgbClr val="000000"/>
                </a:solidFill>
                <a:latin typeface="Aileron Bold"/>
              </a:rPr>
              <a:t>anda berseorangan</a:t>
            </a:r>
            <a:r>
              <a:rPr lang="en-US" sz="2732">
                <a:solidFill>
                  <a:srgbClr val="000000"/>
                </a:solidFill>
                <a:latin typeface="Aileron"/>
              </a:rPr>
              <a:t> mulakan dahulu </a:t>
            </a:r>
            <a:r>
              <a:rPr lang="en-US" sz="2732">
                <a:solidFill>
                  <a:srgbClr val="000000"/>
                </a:solidFill>
                <a:latin typeface="Aileron Bold"/>
              </a:rPr>
              <a:t>CPR 10 kitaran</a:t>
            </a:r>
            <a:r>
              <a:rPr lang="en-US" sz="2732">
                <a:solidFill>
                  <a:srgbClr val="000000"/>
                </a:solidFill>
                <a:latin typeface="Aileron"/>
              </a:rPr>
              <a:t> kemudian </a:t>
            </a:r>
            <a:r>
              <a:rPr lang="en-US" sz="2732">
                <a:solidFill>
                  <a:srgbClr val="000000"/>
                </a:solidFill>
                <a:latin typeface="Aileron Bold"/>
              </a:rPr>
              <a:t>hubungi talian kecemasan 999 </a:t>
            </a:r>
            <a:r>
              <a:rPr lang="en-US" sz="2732">
                <a:solidFill>
                  <a:srgbClr val="000000"/>
                </a:solidFill>
                <a:latin typeface="Aileron"/>
              </a:rPr>
              <a:t>untuk mendapatkan bantuan.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028700" y="1028700"/>
            <a:ext cx="4563345" cy="3981154"/>
          </a:xfrm>
          <a:custGeom>
            <a:avLst/>
            <a:gdLst/>
            <a:ahLst/>
            <a:cxnLst/>
            <a:rect l="l" t="t" r="r" b="b"/>
            <a:pathLst>
              <a:path w="4563345" h="3981154">
                <a:moveTo>
                  <a:pt x="0" y="0"/>
                </a:moveTo>
                <a:lnTo>
                  <a:pt x="4563345" y="0"/>
                </a:lnTo>
                <a:lnTo>
                  <a:pt x="4563345" y="3981154"/>
                </a:lnTo>
                <a:lnTo>
                  <a:pt x="0" y="3981154"/>
                </a:lnTo>
                <a:lnTo>
                  <a:pt x="0" y="0"/>
                </a:lnTo>
                <a:close/>
              </a:path>
            </a:pathLst>
          </a:custGeom>
          <a:blipFill>
            <a:blip r:embed="rId3"/>
            <a:stretch>
              <a:fillRect/>
            </a:stretch>
          </a:blipFill>
        </p:spPr>
      </p:sp>
      <p:sp>
        <p:nvSpPr>
          <p:cNvPr id="4" name="TextBox 4"/>
          <p:cNvSpPr txBox="1"/>
          <p:nvPr/>
        </p:nvSpPr>
        <p:spPr>
          <a:xfrm>
            <a:off x="5922580" y="866775"/>
            <a:ext cx="1444260" cy="3141407"/>
          </a:xfrm>
          <a:prstGeom prst="rect">
            <a:avLst/>
          </a:prstGeom>
        </p:spPr>
        <p:txBody>
          <a:bodyPr lIns="0" tIns="0" rIns="0" bIns="0" rtlCol="0" anchor="t">
            <a:spAutoFit/>
          </a:bodyPr>
          <a:lstStyle/>
          <a:p>
            <a:pPr algn="just">
              <a:lnSpc>
                <a:spcPts val="25104"/>
              </a:lnSpc>
            </a:pPr>
            <a:r>
              <a:rPr lang="en-US" sz="19612" spc="2137">
                <a:solidFill>
                  <a:srgbClr val="FF3131"/>
                </a:solidFill>
                <a:latin typeface="Oswald Bold"/>
              </a:rPr>
              <a:t>A</a:t>
            </a:r>
          </a:p>
        </p:txBody>
      </p:sp>
      <p:sp>
        <p:nvSpPr>
          <p:cNvPr id="5" name="TextBox 5"/>
          <p:cNvSpPr txBox="1"/>
          <p:nvPr/>
        </p:nvSpPr>
        <p:spPr>
          <a:xfrm>
            <a:off x="7405311" y="1593036"/>
            <a:ext cx="7697920" cy="1426241"/>
          </a:xfrm>
          <a:prstGeom prst="rect">
            <a:avLst/>
          </a:prstGeom>
        </p:spPr>
        <p:txBody>
          <a:bodyPr lIns="0" tIns="0" rIns="0" bIns="0" rtlCol="0" anchor="t">
            <a:spAutoFit/>
          </a:bodyPr>
          <a:lstStyle/>
          <a:p>
            <a:pPr algn="just">
              <a:lnSpc>
                <a:spcPts val="4248"/>
              </a:lnSpc>
            </a:pPr>
            <a:r>
              <a:rPr lang="en-US" sz="3318">
                <a:solidFill>
                  <a:srgbClr val="FF3131"/>
                </a:solidFill>
                <a:latin typeface="Aileron Bold Italics"/>
              </a:rPr>
              <a:t>AIRWAY </a:t>
            </a:r>
            <a:r>
              <a:rPr lang="en-US" sz="3318">
                <a:solidFill>
                  <a:srgbClr val="FF3131"/>
                </a:solidFill>
                <a:latin typeface="Aileron Bold"/>
              </a:rPr>
              <a:t>(SALURAN PERNAFASAN)</a:t>
            </a:r>
          </a:p>
          <a:p>
            <a:pPr algn="l">
              <a:lnSpc>
                <a:spcPts val="3583"/>
              </a:lnSpc>
            </a:pPr>
            <a:r>
              <a:rPr lang="en-US" sz="2799">
                <a:solidFill>
                  <a:srgbClr val="000000"/>
                </a:solidFill>
                <a:latin typeface="Aileron"/>
              </a:rPr>
              <a:t>Buka saloran pernafasan bayi dengan kaedah </a:t>
            </a:r>
            <a:r>
              <a:rPr lang="en-US" sz="2799">
                <a:solidFill>
                  <a:srgbClr val="000000"/>
                </a:solidFill>
                <a:latin typeface="Aileron Bold Italics"/>
              </a:rPr>
              <a:t>Head Tilt , Chin Lift.</a:t>
            </a:r>
          </a:p>
        </p:txBody>
      </p:sp>
      <p:sp>
        <p:nvSpPr>
          <p:cNvPr id="6" name="Freeform 6"/>
          <p:cNvSpPr/>
          <p:nvPr/>
        </p:nvSpPr>
        <p:spPr>
          <a:xfrm>
            <a:off x="11664643" y="4505098"/>
            <a:ext cx="5594657" cy="5481918"/>
          </a:xfrm>
          <a:custGeom>
            <a:avLst/>
            <a:gdLst/>
            <a:ahLst/>
            <a:cxnLst/>
            <a:rect l="l" t="t" r="r" b="b"/>
            <a:pathLst>
              <a:path w="5594657" h="5481918">
                <a:moveTo>
                  <a:pt x="0" y="0"/>
                </a:moveTo>
                <a:lnTo>
                  <a:pt x="5594657" y="0"/>
                </a:lnTo>
                <a:lnTo>
                  <a:pt x="5594657" y="5481918"/>
                </a:lnTo>
                <a:lnTo>
                  <a:pt x="0" y="5481918"/>
                </a:lnTo>
                <a:lnTo>
                  <a:pt x="0" y="0"/>
                </a:lnTo>
                <a:close/>
              </a:path>
            </a:pathLst>
          </a:custGeom>
          <a:blipFill>
            <a:blip r:embed="rId4"/>
            <a:stretch>
              <a:fillRect/>
            </a:stretch>
          </a:blipFill>
        </p:spPr>
      </p:sp>
      <p:sp>
        <p:nvSpPr>
          <p:cNvPr id="7" name="TextBox 7"/>
          <p:cNvSpPr txBox="1"/>
          <p:nvPr/>
        </p:nvSpPr>
        <p:spPr>
          <a:xfrm>
            <a:off x="9748495" y="4857454"/>
            <a:ext cx="1505776" cy="3168390"/>
          </a:xfrm>
          <a:prstGeom prst="rect">
            <a:avLst/>
          </a:prstGeom>
        </p:spPr>
        <p:txBody>
          <a:bodyPr lIns="0" tIns="0" rIns="0" bIns="0" rtlCol="0" anchor="t">
            <a:spAutoFit/>
          </a:bodyPr>
          <a:lstStyle/>
          <a:p>
            <a:pPr algn="just">
              <a:lnSpc>
                <a:spcPts val="25411"/>
              </a:lnSpc>
            </a:pPr>
            <a:r>
              <a:rPr lang="en-US" sz="19852" spc="2163">
                <a:solidFill>
                  <a:srgbClr val="FF3131"/>
                </a:solidFill>
                <a:latin typeface="Oswald Bold"/>
              </a:rPr>
              <a:t>B</a:t>
            </a:r>
          </a:p>
        </p:txBody>
      </p:sp>
      <p:sp>
        <p:nvSpPr>
          <p:cNvPr id="8" name="TextBox 8"/>
          <p:cNvSpPr txBox="1"/>
          <p:nvPr/>
        </p:nvSpPr>
        <p:spPr>
          <a:xfrm>
            <a:off x="2096665" y="5570172"/>
            <a:ext cx="7651830" cy="2741295"/>
          </a:xfrm>
          <a:prstGeom prst="rect">
            <a:avLst/>
          </a:prstGeom>
        </p:spPr>
        <p:txBody>
          <a:bodyPr lIns="0" tIns="0" rIns="0" bIns="0" rtlCol="0" anchor="t">
            <a:spAutoFit/>
          </a:bodyPr>
          <a:lstStyle/>
          <a:p>
            <a:pPr algn="r">
              <a:lnSpc>
                <a:spcPts val="4095"/>
              </a:lnSpc>
            </a:pPr>
            <a:r>
              <a:rPr lang="en-US" sz="3199">
                <a:solidFill>
                  <a:srgbClr val="FF3131"/>
                </a:solidFill>
                <a:latin typeface="Aileron Bold Italics"/>
              </a:rPr>
              <a:t>BREATHING </a:t>
            </a:r>
            <a:r>
              <a:rPr lang="en-US" sz="3199">
                <a:solidFill>
                  <a:srgbClr val="FF3131"/>
                </a:solidFill>
                <a:latin typeface="Aileron Bold"/>
              </a:rPr>
              <a:t>(PERNAFASAN)</a:t>
            </a:r>
          </a:p>
          <a:p>
            <a:pPr algn="r">
              <a:lnSpc>
                <a:spcPts val="3584"/>
              </a:lnSpc>
            </a:pPr>
            <a:r>
              <a:rPr lang="en-US" sz="2800">
                <a:solidFill>
                  <a:srgbClr val="000000"/>
                </a:solidFill>
                <a:latin typeface="Aileron"/>
              </a:rPr>
              <a:t>Periksa pernafasan mangsa sekiranya mangsa </a:t>
            </a:r>
            <a:r>
              <a:rPr lang="en-US" sz="2800">
                <a:solidFill>
                  <a:srgbClr val="000000"/>
                </a:solidFill>
                <a:latin typeface="Aileron Bold"/>
              </a:rPr>
              <a:t>tiada pernafasan</a:t>
            </a:r>
            <a:r>
              <a:rPr lang="en-US" sz="2800">
                <a:solidFill>
                  <a:srgbClr val="000000"/>
                </a:solidFill>
                <a:latin typeface="Aileron"/>
              </a:rPr>
              <a:t> berikan </a:t>
            </a:r>
            <a:r>
              <a:rPr lang="en-US" sz="2800">
                <a:solidFill>
                  <a:srgbClr val="000000"/>
                </a:solidFill>
                <a:latin typeface="Aileron Bold"/>
              </a:rPr>
              <a:t>5 hembusan p</a:t>
            </a:r>
            <a:r>
              <a:rPr lang="en-US" sz="2800">
                <a:solidFill>
                  <a:srgbClr val="000000"/>
                </a:solidFill>
                <a:latin typeface="Aileron"/>
              </a:rPr>
              <a:t>ernafasan satu hembusan </a:t>
            </a:r>
            <a:r>
              <a:rPr lang="en-US" sz="2800">
                <a:solidFill>
                  <a:srgbClr val="000000"/>
                </a:solidFill>
                <a:latin typeface="Aileron Bold"/>
              </a:rPr>
              <a:t>satu saat</a:t>
            </a:r>
            <a:r>
              <a:rPr lang="en-US" sz="2800">
                <a:solidFill>
                  <a:srgbClr val="000000"/>
                </a:solidFill>
                <a:latin typeface="Aileron"/>
              </a:rPr>
              <a:t>. Kemudian </a:t>
            </a:r>
            <a:r>
              <a:rPr lang="en-US" sz="2800">
                <a:solidFill>
                  <a:srgbClr val="000000"/>
                </a:solidFill>
                <a:latin typeface="Aileron Bold"/>
              </a:rPr>
              <a:t>semasa melakukan CPR </a:t>
            </a:r>
            <a:r>
              <a:rPr lang="en-US" sz="2800">
                <a:solidFill>
                  <a:srgbClr val="000000"/>
                </a:solidFill>
                <a:latin typeface="Aileron"/>
              </a:rPr>
              <a:t>berikan </a:t>
            </a:r>
            <a:r>
              <a:rPr lang="en-US" sz="2800">
                <a:solidFill>
                  <a:srgbClr val="000000"/>
                </a:solidFill>
                <a:latin typeface="Aileron Bold"/>
              </a:rPr>
              <a:t>2 hembusan</a:t>
            </a:r>
            <a:r>
              <a:rPr lang="en-US" sz="2800">
                <a:solidFill>
                  <a:srgbClr val="000000"/>
                </a:solidFill>
                <a:latin typeface="Aileron"/>
              </a:rPr>
              <a:t> setiap </a:t>
            </a:r>
            <a:r>
              <a:rPr lang="en-US" sz="2800">
                <a:solidFill>
                  <a:srgbClr val="000000"/>
                </a:solidFill>
                <a:latin typeface="Aileron Bold"/>
              </a:rPr>
              <a:t>satu kitaran</a:t>
            </a:r>
            <a:r>
              <a:rPr lang="en-US" sz="2800">
                <a:solidFill>
                  <a:srgbClr val="000000"/>
                </a:solidFill>
                <a:latin typeface="Aileron"/>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3646372" y="6693098"/>
            <a:ext cx="13612928" cy="2998335"/>
            <a:chOff x="0" y="0"/>
            <a:chExt cx="18150571" cy="3997781"/>
          </a:xfrm>
        </p:grpSpPr>
        <p:sp>
          <p:nvSpPr>
            <p:cNvPr id="4" name="Freeform 4"/>
            <p:cNvSpPr/>
            <p:nvPr/>
          </p:nvSpPr>
          <p:spPr>
            <a:xfrm>
              <a:off x="10579785" y="0"/>
              <a:ext cx="7570786" cy="3785393"/>
            </a:xfrm>
            <a:custGeom>
              <a:avLst/>
              <a:gdLst/>
              <a:ahLst/>
              <a:cxnLst/>
              <a:rect l="l" t="t" r="r" b="b"/>
              <a:pathLst>
                <a:path w="7570786" h="3785393">
                  <a:moveTo>
                    <a:pt x="0" y="0"/>
                  </a:moveTo>
                  <a:lnTo>
                    <a:pt x="7570786" y="0"/>
                  </a:lnTo>
                  <a:lnTo>
                    <a:pt x="7570786" y="3785393"/>
                  </a:lnTo>
                  <a:lnTo>
                    <a:pt x="0" y="3785393"/>
                  </a:lnTo>
                  <a:lnTo>
                    <a:pt x="0" y="0"/>
                  </a:lnTo>
                  <a:close/>
                </a:path>
              </a:pathLst>
            </a:custGeom>
            <a:blipFill>
              <a:blip r:embed="rId3"/>
              <a:stretch>
                <a:fillRect/>
              </a:stretch>
            </a:blipFill>
          </p:spPr>
        </p:sp>
        <p:sp>
          <p:nvSpPr>
            <p:cNvPr id="5" name="TextBox 5"/>
            <p:cNvSpPr txBox="1"/>
            <p:nvPr/>
          </p:nvSpPr>
          <p:spPr>
            <a:xfrm>
              <a:off x="8602006" y="105183"/>
              <a:ext cx="1658596" cy="3892598"/>
            </a:xfrm>
            <a:prstGeom prst="rect">
              <a:avLst/>
            </a:prstGeom>
          </p:spPr>
          <p:txBody>
            <a:bodyPr lIns="0" tIns="0" rIns="0" bIns="0" rtlCol="0" anchor="t">
              <a:spAutoFit/>
            </a:bodyPr>
            <a:lstStyle/>
            <a:p>
              <a:pPr algn="just">
                <a:lnSpc>
                  <a:spcPts val="23695"/>
                </a:lnSpc>
              </a:pPr>
              <a:r>
                <a:rPr lang="en-US" sz="18512" spc="2017">
                  <a:solidFill>
                    <a:srgbClr val="FF3131"/>
                  </a:solidFill>
                  <a:latin typeface="Oswald Bold"/>
                </a:rPr>
                <a:t>D</a:t>
              </a:r>
            </a:p>
          </p:txBody>
        </p:sp>
        <p:sp>
          <p:nvSpPr>
            <p:cNvPr id="6" name="TextBox 6"/>
            <p:cNvSpPr txBox="1"/>
            <p:nvPr/>
          </p:nvSpPr>
          <p:spPr>
            <a:xfrm>
              <a:off x="0" y="953978"/>
              <a:ext cx="8349408" cy="2318833"/>
            </a:xfrm>
            <a:prstGeom prst="rect">
              <a:avLst/>
            </a:prstGeom>
          </p:spPr>
          <p:txBody>
            <a:bodyPr lIns="0" tIns="0" rIns="0" bIns="0" rtlCol="0" anchor="t">
              <a:spAutoFit/>
            </a:bodyPr>
            <a:lstStyle/>
            <a:p>
              <a:pPr algn="r">
                <a:lnSpc>
                  <a:spcPts val="3497"/>
                </a:lnSpc>
              </a:pPr>
              <a:r>
                <a:rPr lang="en-US" sz="2732">
                  <a:solidFill>
                    <a:srgbClr val="FF3131"/>
                  </a:solidFill>
                  <a:latin typeface="Aileron Bold Italics"/>
                </a:rPr>
                <a:t>DEFIBRILLATOR</a:t>
              </a:r>
              <a:r>
                <a:rPr lang="en-US" sz="2732">
                  <a:solidFill>
                    <a:srgbClr val="FF3131"/>
                  </a:solidFill>
                  <a:latin typeface="Aileron Bold"/>
                </a:rPr>
                <a:t> (Peralatan kejutan elektrik)</a:t>
              </a:r>
            </a:p>
            <a:p>
              <a:pPr algn="r">
                <a:lnSpc>
                  <a:spcPts val="3497"/>
                </a:lnSpc>
              </a:pPr>
              <a:r>
                <a:rPr lang="en-US" sz="2732">
                  <a:solidFill>
                    <a:srgbClr val="000000"/>
                  </a:solidFill>
                  <a:latin typeface="Aileron"/>
                </a:rPr>
                <a:t>Guna </a:t>
              </a:r>
              <a:r>
                <a:rPr lang="en-US" sz="2732">
                  <a:solidFill>
                    <a:srgbClr val="000000"/>
                  </a:solidFill>
                  <a:latin typeface="Aileron Italics"/>
                </a:rPr>
                <a:t>Automated External Defibrillator </a:t>
              </a:r>
              <a:r>
                <a:rPr lang="en-US" sz="2732">
                  <a:solidFill>
                    <a:srgbClr val="000000"/>
                  </a:solidFill>
                  <a:latin typeface="Aileron"/>
                </a:rPr>
                <a:t>(AED) jika ada </a:t>
              </a:r>
            </a:p>
          </p:txBody>
        </p:sp>
      </p:grpSp>
      <p:grpSp>
        <p:nvGrpSpPr>
          <p:cNvPr id="7" name="Group 7"/>
          <p:cNvGrpSpPr/>
          <p:nvPr/>
        </p:nvGrpSpPr>
        <p:grpSpPr>
          <a:xfrm>
            <a:off x="1187390" y="334916"/>
            <a:ext cx="16071910" cy="6109211"/>
            <a:chOff x="0" y="0"/>
            <a:chExt cx="21429213" cy="8145615"/>
          </a:xfrm>
        </p:grpSpPr>
        <p:sp>
          <p:nvSpPr>
            <p:cNvPr id="8" name="Freeform 8"/>
            <p:cNvSpPr/>
            <p:nvPr/>
          </p:nvSpPr>
          <p:spPr>
            <a:xfrm>
              <a:off x="0" y="925046"/>
              <a:ext cx="5880983" cy="5604322"/>
            </a:xfrm>
            <a:custGeom>
              <a:avLst/>
              <a:gdLst/>
              <a:ahLst/>
              <a:cxnLst/>
              <a:rect l="l" t="t" r="r" b="b"/>
              <a:pathLst>
                <a:path w="5880983" h="5604322">
                  <a:moveTo>
                    <a:pt x="0" y="0"/>
                  </a:moveTo>
                  <a:lnTo>
                    <a:pt x="5880983" y="0"/>
                  </a:lnTo>
                  <a:lnTo>
                    <a:pt x="5880983" y="5604321"/>
                  </a:lnTo>
                  <a:lnTo>
                    <a:pt x="0" y="5604321"/>
                  </a:lnTo>
                  <a:lnTo>
                    <a:pt x="0" y="0"/>
                  </a:lnTo>
                  <a:close/>
                </a:path>
              </a:pathLst>
            </a:custGeom>
            <a:blipFill>
              <a:blip r:embed="rId4"/>
              <a:stretch>
                <a:fillRect t="-5767" b="-7998"/>
              </a:stretch>
            </a:blipFill>
          </p:spPr>
        </p:sp>
        <p:sp>
          <p:nvSpPr>
            <p:cNvPr id="9" name="TextBox 9"/>
            <p:cNvSpPr txBox="1"/>
            <p:nvPr/>
          </p:nvSpPr>
          <p:spPr>
            <a:xfrm>
              <a:off x="5670248" y="-123825"/>
              <a:ext cx="1783098" cy="3445399"/>
            </a:xfrm>
            <a:prstGeom prst="rect">
              <a:avLst/>
            </a:prstGeom>
          </p:spPr>
          <p:txBody>
            <a:bodyPr lIns="0" tIns="0" rIns="0" bIns="0" rtlCol="0" anchor="t">
              <a:spAutoFit/>
            </a:bodyPr>
            <a:lstStyle/>
            <a:p>
              <a:pPr algn="just">
                <a:lnSpc>
                  <a:spcPts val="20989"/>
                </a:lnSpc>
              </a:pPr>
              <a:r>
                <a:rPr lang="en-US" sz="16398" spc="1787">
                  <a:solidFill>
                    <a:srgbClr val="FF3131"/>
                  </a:solidFill>
                  <a:latin typeface="Oswald Bold"/>
                </a:rPr>
                <a:t>C</a:t>
              </a:r>
            </a:p>
          </p:txBody>
        </p:sp>
        <p:sp>
          <p:nvSpPr>
            <p:cNvPr id="10" name="TextBox 10"/>
            <p:cNvSpPr txBox="1"/>
            <p:nvPr/>
          </p:nvSpPr>
          <p:spPr>
            <a:xfrm>
              <a:off x="7453346" y="540389"/>
              <a:ext cx="13975867" cy="5988978"/>
            </a:xfrm>
            <a:prstGeom prst="rect">
              <a:avLst/>
            </a:prstGeom>
          </p:spPr>
          <p:txBody>
            <a:bodyPr lIns="0" tIns="0" rIns="0" bIns="0" rtlCol="0" anchor="t">
              <a:spAutoFit/>
            </a:bodyPr>
            <a:lstStyle/>
            <a:p>
              <a:pPr algn="just">
                <a:lnSpc>
                  <a:spcPts val="3665"/>
                </a:lnSpc>
              </a:pPr>
              <a:r>
                <a:rPr lang="en-US" sz="2863">
                  <a:solidFill>
                    <a:srgbClr val="FF3131"/>
                  </a:solidFill>
                  <a:latin typeface="Aileron Bold Italics"/>
                </a:rPr>
                <a:t>COMPRESSIONS </a:t>
              </a:r>
              <a:r>
                <a:rPr lang="en-US" sz="2863">
                  <a:solidFill>
                    <a:srgbClr val="FF3131"/>
                  </a:solidFill>
                  <a:latin typeface="Aileron Bold"/>
                </a:rPr>
                <a:t>(TEKANAN)</a:t>
              </a:r>
            </a:p>
            <a:p>
              <a:pPr>
                <a:lnSpc>
                  <a:spcPts val="3211"/>
                </a:lnSpc>
              </a:pPr>
              <a:r>
                <a:rPr lang="en-US" sz="2509">
                  <a:solidFill>
                    <a:srgbClr val="000000"/>
                  </a:solidFill>
                  <a:latin typeface="Aileron"/>
                </a:rPr>
                <a:t>jika mangsa tiada tanda – tanda kehidupan (</a:t>
              </a:r>
              <a:r>
                <a:rPr lang="en-US" sz="2509">
                  <a:solidFill>
                    <a:srgbClr val="000000"/>
                  </a:solidFill>
                  <a:latin typeface="Aileron Italics"/>
                </a:rPr>
                <a:t>Sign Of Life</a:t>
              </a:r>
              <a:r>
                <a:rPr lang="en-US" sz="2509">
                  <a:solidFill>
                    <a:srgbClr val="000000"/>
                  </a:solidFill>
                  <a:latin typeface="Aileron"/>
                </a:rPr>
                <a:t>) teruskan dengan </a:t>
              </a:r>
              <a:r>
                <a:rPr lang="en-US" sz="2509">
                  <a:solidFill>
                    <a:srgbClr val="FF3131"/>
                  </a:solidFill>
                  <a:latin typeface="Aileron Bold Italics"/>
                </a:rPr>
                <a:t>“CHEST COMPRESSION”</a:t>
              </a:r>
              <a:r>
                <a:rPr lang="en-US" sz="2509">
                  <a:solidFill>
                    <a:srgbClr val="000000"/>
                  </a:solidFill>
                  <a:latin typeface="Aileron"/>
                </a:rPr>
                <a:t> (tekanan dada), lakukan CPR sehingga bantuan sewajar sampai seperti pasukan ambulan atau kakitangan perubatan.</a:t>
              </a:r>
            </a:p>
            <a:p>
              <a:pPr>
                <a:lnSpc>
                  <a:spcPts val="3211"/>
                </a:lnSpc>
              </a:pPr>
              <a:endParaRPr lang="en-US" sz="2509">
                <a:solidFill>
                  <a:srgbClr val="000000"/>
                </a:solidFill>
                <a:latin typeface="Aileron"/>
              </a:endParaRPr>
            </a:p>
            <a:p>
              <a:pPr>
                <a:lnSpc>
                  <a:spcPts val="3211"/>
                </a:lnSpc>
              </a:pPr>
              <a:r>
                <a:rPr lang="en-US" sz="2509">
                  <a:solidFill>
                    <a:srgbClr val="000000"/>
                  </a:solidFill>
                  <a:latin typeface="Aileron"/>
                </a:rPr>
                <a:t>Beri </a:t>
              </a:r>
              <a:r>
                <a:rPr lang="en-US" sz="2509" u="sng">
                  <a:solidFill>
                    <a:srgbClr val="000000"/>
                  </a:solidFill>
                  <a:latin typeface="Aileron Bold"/>
                </a:rPr>
                <a:t>tekanan dada 15 kali </a:t>
              </a:r>
              <a:r>
                <a:rPr lang="en-US" sz="2509">
                  <a:solidFill>
                    <a:srgbClr val="000000"/>
                  </a:solidFill>
                  <a:latin typeface="Aileron"/>
                </a:rPr>
                <a:t>(4 cm dalam) menggunakan 2 jari dan </a:t>
              </a:r>
              <a:r>
                <a:rPr lang="en-US" sz="2509" u="sng">
                  <a:solidFill>
                    <a:srgbClr val="000000"/>
                  </a:solidFill>
                  <a:latin typeface="Aileron Bold"/>
                </a:rPr>
                <a:t>2 hembusan</a:t>
              </a:r>
              <a:r>
                <a:rPr lang="en-US" sz="2509">
                  <a:solidFill>
                    <a:srgbClr val="000000"/>
                  </a:solidFill>
                  <a:latin typeface="Aileron"/>
                </a:rPr>
                <a:t> sebaiknya menggunakan </a:t>
              </a:r>
              <a:r>
                <a:rPr lang="en-US" sz="2509">
                  <a:solidFill>
                    <a:srgbClr val="000000"/>
                  </a:solidFill>
                  <a:latin typeface="Aileron Italics"/>
                </a:rPr>
                <a:t>Bag Valve Mask</a:t>
              </a:r>
              <a:r>
                <a:rPr lang="en-US" sz="2509">
                  <a:solidFill>
                    <a:srgbClr val="000000"/>
                  </a:solidFill>
                  <a:latin typeface="Aileron"/>
                </a:rPr>
                <a:t> (BVM) / </a:t>
              </a:r>
              <a:r>
                <a:rPr lang="en-US" sz="2509">
                  <a:solidFill>
                    <a:srgbClr val="000000"/>
                  </a:solidFill>
                  <a:latin typeface="Aileron Italics"/>
                </a:rPr>
                <a:t>Poket Mask </a:t>
              </a:r>
              <a:r>
                <a:rPr lang="en-US" sz="2509">
                  <a:solidFill>
                    <a:srgbClr val="000000"/>
                  </a:solidFill>
                  <a:latin typeface="Aileron"/>
                </a:rPr>
                <a:t>serta </a:t>
              </a:r>
              <a:r>
                <a:rPr lang="en-US" sz="2509" u="sng">
                  <a:solidFill>
                    <a:srgbClr val="000000"/>
                  </a:solidFill>
                  <a:latin typeface="Aileron Bold"/>
                </a:rPr>
                <a:t>10 kitaran</a:t>
              </a:r>
              <a:r>
                <a:rPr lang="en-US" sz="2509">
                  <a:solidFill>
                    <a:srgbClr val="000000"/>
                  </a:solidFill>
                  <a:latin typeface="Aileron"/>
                </a:rPr>
                <a:t> (2 minit) kemudian lihat tanda – tanda kehidupan seperti nadi dan pernafasan.</a:t>
              </a:r>
            </a:p>
            <a:p>
              <a:pPr algn="just">
                <a:lnSpc>
                  <a:spcPts val="3098"/>
                </a:lnSpc>
              </a:pPr>
              <a:endParaRPr lang="en-US" sz="2509">
                <a:solidFill>
                  <a:srgbClr val="000000"/>
                </a:solidFill>
                <a:latin typeface="Aileron"/>
              </a:endParaRPr>
            </a:p>
          </p:txBody>
        </p:sp>
        <p:grpSp>
          <p:nvGrpSpPr>
            <p:cNvPr id="11" name="Group 11"/>
            <p:cNvGrpSpPr/>
            <p:nvPr/>
          </p:nvGrpSpPr>
          <p:grpSpPr>
            <a:xfrm>
              <a:off x="7453346" y="6411446"/>
              <a:ext cx="11196718" cy="1422415"/>
              <a:chOff x="0" y="0"/>
              <a:chExt cx="2404305" cy="305439"/>
            </a:xfrm>
          </p:grpSpPr>
          <p:sp>
            <p:nvSpPr>
              <p:cNvPr id="12" name="Freeform 12"/>
              <p:cNvSpPr/>
              <p:nvPr/>
            </p:nvSpPr>
            <p:spPr>
              <a:xfrm>
                <a:off x="0" y="0"/>
                <a:ext cx="2404305" cy="305439"/>
              </a:xfrm>
              <a:custGeom>
                <a:avLst/>
                <a:gdLst/>
                <a:ahLst/>
                <a:cxnLst/>
                <a:rect l="l" t="t" r="r" b="b"/>
                <a:pathLst>
                  <a:path w="2404305" h="305439">
                    <a:moveTo>
                      <a:pt x="43252" y="0"/>
                    </a:moveTo>
                    <a:lnTo>
                      <a:pt x="2361054" y="0"/>
                    </a:lnTo>
                    <a:cubicBezTo>
                      <a:pt x="2384941" y="0"/>
                      <a:pt x="2404305" y="19364"/>
                      <a:pt x="2404305" y="43252"/>
                    </a:cubicBezTo>
                    <a:lnTo>
                      <a:pt x="2404305" y="262188"/>
                    </a:lnTo>
                    <a:cubicBezTo>
                      <a:pt x="2404305" y="286075"/>
                      <a:pt x="2384941" y="305439"/>
                      <a:pt x="2361054" y="305439"/>
                    </a:cubicBezTo>
                    <a:lnTo>
                      <a:pt x="43252" y="305439"/>
                    </a:lnTo>
                    <a:cubicBezTo>
                      <a:pt x="19364" y="305439"/>
                      <a:pt x="0" y="286075"/>
                      <a:pt x="0" y="262188"/>
                    </a:cubicBezTo>
                    <a:lnTo>
                      <a:pt x="0" y="43252"/>
                    </a:lnTo>
                    <a:cubicBezTo>
                      <a:pt x="0" y="19364"/>
                      <a:pt x="19364" y="0"/>
                      <a:pt x="43252" y="0"/>
                    </a:cubicBezTo>
                    <a:close/>
                  </a:path>
                </a:pathLst>
              </a:custGeom>
              <a:solidFill>
                <a:srgbClr val="000000">
                  <a:alpha val="0"/>
                </a:srgbClr>
              </a:solidFill>
              <a:ln w="38100" cap="rnd">
                <a:solidFill>
                  <a:srgbClr val="FF3131"/>
                </a:solidFill>
                <a:prstDash val="lgDash"/>
                <a:round/>
              </a:ln>
            </p:spPr>
          </p:sp>
          <p:sp>
            <p:nvSpPr>
              <p:cNvPr id="13" name="TextBox 13"/>
              <p:cNvSpPr txBox="1"/>
              <p:nvPr/>
            </p:nvSpPr>
            <p:spPr>
              <a:xfrm>
                <a:off x="0" y="-19050"/>
                <a:ext cx="2404305" cy="324489"/>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7453346" y="6719951"/>
              <a:ext cx="11196718" cy="1425663"/>
            </a:xfrm>
            <a:prstGeom prst="rect">
              <a:avLst/>
            </a:prstGeom>
          </p:spPr>
          <p:txBody>
            <a:bodyPr lIns="0" tIns="0" rIns="0" bIns="0" rtlCol="0" anchor="t">
              <a:spAutoFit/>
            </a:bodyPr>
            <a:lstStyle/>
            <a:p>
              <a:pPr algn="ctr">
                <a:lnSpc>
                  <a:spcPts val="2867"/>
                </a:lnSpc>
              </a:pPr>
              <a:r>
                <a:rPr lang="en-US" sz="2240">
                  <a:solidFill>
                    <a:srgbClr val="FF3131"/>
                  </a:solidFill>
                  <a:latin typeface="Aileron"/>
                </a:rPr>
                <a:t>U</a:t>
              </a:r>
              <a:r>
                <a:rPr lang="en-US" sz="2240">
                  <a:solidFill>
                    <a:srgbClr val="FF3131"/>
                  </a:solidFill>
                  <a:latin typeface="Aileron Bold"/>
                </a:rPr>
                <a:t>ntuk CPR bayi jika anda berseorangan lakukan CPR dahulu keatas bayi kemudian hubungi talian kecemasan 999 </a:t>
              </a:r>
            </a:p>
            <a:p>
              <a:pPr algn="r">
                <a:lnSpc>
                  <a:spcPts val="2867"/>
                </a:lnSpc>
              </a:pPr>
              <a:r>
                <a:rPr lang="en-US" sz="2240">
                  <a:solidFill>
                    <a:srgbClr val="000000"/>
                  </a:solidFill>
                  <a:latin typeface="Aileron"/>
                </a:rPr>
                <a:t> </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grpSp>
        <p:nvGrpSpPr>
          <p:cNvPr id="3" name="Group 3"/>
          <p:cNvGrpSpPr/>
          <p:nvPr/>
        </p:nvGrpSpPr>
        <p:grpSpPr>
          <a:xfrm>
            <a:off x="3866737" y="3838688"/>
            <a:ext cx="10628045" cy="2609624"/>
            <a:chOff x="0" y="0"/>
            <a:chExt cx="14170727" cy="3479498"/>
          </a:xfrm>
        </p:grpSpPr>
        <p:sp>
          <p:nvSpPr>
            <p:cNvPr id="4" name="TextBox 4"/>
            <p:cNvSpPr txBox="1"/>
            <p:nvPr/>
          </p:nvSpPr>
          <p:spPr>
            <a:xfrm>
              <a:off x="0" y="1000050"/>
              <a:ext cx="14170727" cy="1565124"/>
            </a:xfrm>
            <a:prstGeom prst="rect">
              <a:avLst/>
            </a:prstGeom>
          </p:spPr>
          <p:txBody>
            <a:bodyPr lIns="0" tIns="0" rIns="0" bIns="0" rtlCol="0" anchor="t">
              <a:spAutoFit/>
            </a:bodyPr>
            <a:lstStyle/>
            <a:p>
              <a:pPr algn="ctr">
                <a:lnSpc>
                  <a:spcPts val="4495"/>
                </a:lnSpc>
              </a:pPr>
              <a:r>
                <a:rPr lang="en-US" sz="4495" spc="22">
                  <a:solidFill>
                    <a:srgbClr val="2B2C30"/>
                  </a:solidFill>
                  <a:latin typeface="Open Sauce Bold Italics"/>
                </a:rPr>
                <a:t>AUTOMATED EXTERNAL DEFIBRILLATOR (AED)</a:t>
              </a:r>
            </a:p>
          </p:txBody>
        </p:sp>
        <p:grpSp>
          <p:nvGrpSpPr>
            <p:cNvPr id="5" name="Group 5"/>
            <p:cNvGrpSpPr/>
            <p:nvPr/>
          </p:nvGrpSpPr>
          <p:grpSpPr>
            <a:xfrm rot="5400000">
              <a:off x="6888075" y="-3803154"/>
              <a:ext cx="394578" cy="14170727"/>
              <a:chOff x="0" y="0"/>
              <a:chExt cx="77941" cy="2799156"/>
            </a:xfrm>
          </p:grpSpPr>
          <p:sp>
            <p:nvSpPr>
              <p:cNvPr id="6" name="Freeform 6"/>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rot="-5400000">
              <a:off x="6888075" y="-6888075"/>
              <a:ext cx="394578" cy="14170727"/>
              <a:chOff x="0" y="0"/>
              <a:chExt cx="77941" cy="2799156"/>
            </a:xfrm>
          </p:grpSpPr>
          <p:sp>
            <p:nvSpPr>
              <p:cNvPr id="9" name="Freeform 9"/>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0" name="TextBox 10"/>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grpSp>
        <p:nvGrpSpPr>
          <p:cNvPr id="3" name="Group 3"/>
          <p:cNvGrpSpPr/>
          <p:nvPr/>
        </p:nvGrpSpPr>
        <p:grpSpPr>
          <a:xfrm>
            <a:off x="3866737" y="3807573"/>
            <a:ext cx="10628045" cy="2671853"/>
            <a:chOff x="0" y="0"/>
            <a:chExt cx="14170727" cy="3562471"/>
          </a:xfrm>
        </p:grpSpPr>
        <p:sp>
          <p:nvSpPr>
            <p:cNvPr id="4" name="TextBox 4"/>
            <p:cNvSpPr txBox="1"/>
            <p:nvPr/>
          </p:nvSpPr>
          <p:spPr>
            <a:xfrm>
              <a:off x="0" y="1009575"/>
              <a:ext cx="14170727" cy="1638572"/>
            </a:xfrm>
            <a:prstGeom prst="rect">
              <a:avLst/>
            </a:prstGeom>
          </p:spPr>
          <p:txBody>
            <a:bodyPr lIns="0" tIns="0" rIns="0" bIns="0" rtlCol="0" anchor="t">
              <a:spAutoFit/>
            </a:bodyPr>
            <a:lstStyle/>
            <a:p>
              <a:pPr algn="ctr">
                <a:lnSpc>
                  <a:spcPts val="4695"/>
                </a:lnSpc>
              </a:pPr>
              <a:r>
                <a:rPr lang="en-US" sz="4695" spc="23">
                  <a:solidFill>
                    <a:srgbClr val="2B2C30"/>
                  </a:solidFill>
                  <a:latin typeface="Open Sauce Bold Italics"/>
                </a:rPr>
                <a:t>CARDIOPULMONARY RESUSCITATION </a:t>
              </a:r>
              <a:r>
                <a:rPr lang="en-US" sz="4695" spc="23">
                  <a:solidFill>
                    <a:srgbClr val="000000"/>
                  </a:solidFill>
                  <a:latin typeface="Open Sauce"/>
                </a:rPr>
                <a:t>(</a:t>
              </a:r>
              <a:r>
                <a:rPr lang="en-US" sz="4695" spc="23">
                  <a:solidFill>
                    <a:srgbClr val="000000"/>
                  </a:solidFill>
                  <a:latin typeface="Open Sauce Bold"/>
                </a:rPr>
                <a:t>CPR)</a:t>
              </a:r>
            </a:p>
          </p:txBody>
        </p:sp>
        <p:grpSp>
          <p:nvGrpSpPr>
            <p:cNvPr id="5" name="Group 5"/>
            <p:cNvGrpSpPr/>
            <p:nvPr/>
          </p:nvGrpSpPr>
          <p:grpSpPr>
            <a:xfrm rot="5400000">
              <a:off x="6888075" y="-3720181"/>
              <a:ext cx="394578" cy="14170727"/>
              <a:chOff x="0" y="0"/>
              <a:chExt cx="77941" cy="2799156"/>
            </a:xfrm>
          </p:grpSpPr>
          <p:sp>
            <p:nvSpPr>
              <p:cNvPr id="6" name="Freeform 6"/>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rot="-5400000">
              <a:off x="6888075" y="-6888075"/>
              <a:ext cx="394578" cy="14170727"/>
              <a:chOff x="0" y="0"/>
              <a:chExt cx="77941" cy="2799156"/>
            </a:xfrm>
          </p:grpSpPr>
          <p:sp>
            <p:nvSpPr>
              <p:cNvPr id="9" name="Freeform 9"/>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0" name="TextBox 10"/>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740061" y="3835430"/>
            <a:ext cx="6829591" cy="3414795"/>
          </a:xfrm>
          <a:custGeom>
            <a:avLst/>
            <a:gdLst/>
            <a:ahLst/>
            <a:cxnLst/>
            <a:rect l="l" t="t" r="r" b="b"/>
            <a:pathLst>
              <a:path w="6829591" h="3414795">
                <a:moveTo>
                  <a:pt x="0" y="0"/>
                </a:moveTo>
                <a:lnTo>
                  <a:pt x="6829590" y="0"/>
                </a:lnTo>
                <a:lnTo>
                  <a:pt x="6829590" y="3414795"/>
                </a:lnTo>
                <a:lnTo>
                  <a:pt x="0" y="3414795"/>
                </a:lnTo>
                <a:lnTo>
                  <a:pt x="0" y="0"/>
                </a:lnTo>
                <a:close/>
              </a:path>
            </a:pathLst>
          </a:custGeom>
          <a:blipFill>
            <a:blip r:embed="rId3"/>
            <a:stretch>
              <a:fillRect/>
            </a:stretch>
          </a:blipFill>
        </p:spPr>
      </p:sp>
      <p:sp>
        <p:nvSpPr>
          <p:cNvPr id="4" name="TextBox 4"/>
          <p:cNvSpPr txBox="1"/>
          <p:nvPr/>
        </p:nvSpPr>
        <p:spPr>
          <a:xfrm>
            <a:off x="1028700" y="1255018"/>
            <a:ext cx="15889962" cy="626697"/>
          </a:xfrm>
          <a:prstGeom prst="rect">
            <a:avLst/>
          </a:prstGeom>
        </p:spPr>
        <p:txBody>
          <a:bodyPr lIns="0" tIns="0" rIns="0" bIns="0" rtlCol="0" anchor="t">
            <a:spAutoFit/>
          </a:bodyPr>
          <a:lstStyle/>
          <a:p>
            <a:pPr algn="ctr">
              <a:lnSpc>
                <a:spcPts val="5047"/>
              </a:lnSpc>
            </a:pPr>
            <a:r>
              <a:rPr lang="en-US" sz="4006" spc="20">
                <a:solidFill>
                  <a:srgbClr val="2B2C30"/>
                </a:solidFill>
                <a:latin typeface="Playfair Display Bold Italics"/>
              </a:rPr>
              <a:t>AUTOMATED EXTERNAL DEFIBRILLATOR</a:t>
            </a:r>
            <a:r>
              <a:rPr lang="en-US" sz="4006" spc="20">
                <a:solidFill>
                  <a:srgbClr val="2B2C30"/>
                </a:solidFill>
                <a:latin typeface="Playfair Display Bold"/>
              </a:rPr>
              <a:t> (AED)</a:t>
            </a:r>
          </a:p>
        </p:txBody>
      </p:sp>
      <p:sp>
        <p:nvSpPr>
          <p:cNvPr id="5" name="TextBox 5"/>
          <p:cNvSpPr txBox="1"/>
          <p:nvPr/>
        </p:nvSpPr>
        <p:spPr>
          <a:xfrm>
            <a:off x="7858291" y="2671926"/>
            <a:ext cx="9401009" cy="6848285"/>
          </a:xfrm>
          <a:prstGeom prst="rect">
            <a:avLst/>
          </a:prstGeom>
        </p:spPr>
        <p:txBody>
          <a:bodyPr lIns="0" tIns="0" rIns="0" bIns="0" rtlCol="0" anchor="t">
            <a:spAutoFit/>
          </a:bodyPr>
          <a:lstStyle/>
          <a:p>
            <a:pPr marL="541093" lvl="1" indent="-270547" algn="just">
              <a:lnSpc>
                <a:spcPts val="3608"/>
              </a:lnSpc>
              <a:buFont typeface="Arial"/>
              <a:buChar char="•"/>
            </a:pPr>
            <a:r>
              <a:rPr lang="en-US" sz="2506">
                <a:solidFill>
                  <a:srgbClr val="000000"/>
                </a:solidFill>
                <a:latin typeface="Aileron Italics"/>
              </a:rPr>
              <a:t>Automated External Defibrillator</a:t>
            </a:r>
            <a:r>
              <a:rPr lang="en-US" sz="2506">
                <a:solidFill>
                  <a:srgbClr val="000000"/>
                </a:solidFill>
                <a:latin typeface="Aileron"/>
              </a:rPr>
              <a:t> (AED) ialah alat yang memberikan kejutan elektrik ke jantung untuk memulihkan irama normal. </a:t>
            </a:r>
          </a:p>
          <a:p>
            <a:pPr algn="just">
              <a:lnSpc>
                <a:spcPts val="3608"/>
              </a:lnSpc>
            </a:pPr>
            <a:endParaRPr lang="en-US" sz="2506">
              <a:solidFill>
                <a:srgbClr val="000000"/>
              </a:solidFill>
              <a:latin typeface="Aileron"/>
            </a:endParaRPr>
          </a:p>
          <a:p>
            <a:pPr marL="541093" lvl="1" indent="-270547" algn="just">
              <a:lnSpc>
                <a:spcPts val="3608"/>
              </a:lnSpc>
              <a:buFont typeface="Arial"/>
              <a:buChar char="•"/>
            </a:pPr>
            <a:r>
              <a:rPr lang="en-US" sz="2506">
                <a:solidFill>
                  <a:srgbClr val="000000"/>
                </a:solidFill>
                <a:latin typeface="Aileron"/>
              </a:rPr>
              <a:t>Ia digunakan untuk menganalisa dan membetulkan irama jantung yang tidak normal (Aritmia) </a:t>
            </a:r>
            <a:r>
              <a:rPr lang="en-US" sz="2506">
                <a:solidFill>
                  <a:srgbClr val="000000"/>
                </a:solidFill>
                <a:latin typeface="Aileron Bold Italics"/>
              </a:rPr>
              <a:t>Arrhythmia,</a:t>
            </a:r>
            <a:r>
              <a:rPr lang="en-US" sz="2506">
                <a:solidFill>
                  <a:srgbClr val="000000"/>
                </a:solidFill>
                <a:latin typeface="Aileron"/>
              </a:rPr>
              <a:t> dan juga untuk memulihkan semula jantung jikaia berhenti disebabkan oleh serangan jantung mengejut atau masalah jantung yang lain.</a:t>
            </a:r>
          </a:p>
          <a:p>
            <a:pPr algn="just">
              <a:lnSpc>
                <a:spcPts val="3608"/>
              </a:lnSpc>
            </a:pPr>
            <a:endParaRPr lang="en-US" sz="2506">
              <a:solidFill>
                <a:srgbClr val="000000"/>
              </a:solidFill>
              <a:latin typeface="Aileron"/>
            </a:endParaRPr>
          </a:p>
          <a:p>
            <a:pPr marL="541093" lvl="1" indent="-270547" algn="just">
              <a:lnSpc>
                <a:spcPts val="3608"/>
              </a:lnSpc>
              <a:buFont typeface="Arial"/>
              <a:buChar char="•"/>
            </a:pPr>
            <a:r>
              <a:rPr lang="en-US" sz="2506">
                <a:solidFill>
                  <a:srgbClr val="000000"/>
                </a:solidFill>
                <a:latin typeface="Aileron"/>
              </a:rPr>
              <a:t>Kini boleh dikatakan seluruh dunia menggunakan AED untuk merawat Disritmia Jantung </a:t>
            </a:r>
            <a:r>
              <a:rPr lang="en-US" sz="2506">
                <a:solidFill>
                  <a:srgbClr val="000000"/>
                </a:solidFill>
                <a:latin typeface="Aileron Bold Italics"/>
              </a:rPr>
              <a:t>(Cardiac Dysrhythmias) </a:t>
            </a:r>
            <a:r>
              <a:rPr lang="en-US" sz="2506">
                <a:solidFill>
                  <a:srgbClr val="000000"/>
                </a:solidFill>
                <a:latin typeface="Aileron"/>
              </a:rPr>
              <a:t>, khususnya </a:t>
            </a:r>
            <a:r>
              <a:rPr lang="en-US" sz="2506">
                <a:solidFill>
                  <a:srgbClr val="000000"/>
                </a:solidFill>
                <a:latin typeface="Aileron Bold Italics"/>
              </a:rPr>
              <a:t>Ventricular Fibrillation (VF)</a:t>
            </a:r>
            <a:r>
              <a:rPr lang="en-US" sz="2506">
                <a:solidFill>
                  <a:srgbClr val="000000"/>
                </a:solidFill>
                <a:latin typeface="Aileron"/>
              </a:rPr>
              <a:t> (Fibrilasi Ventrikel) dan </a:t>
            </a:r>
            <a:r>
              <a:rPr lang="en-US" sz="2506">
                <a:solidFill>
                  <a:srgbClr val="000000"/>
                </a:solidFill>
                <a:latin typeface="Aileron Bold Italics"/>
              </a:rPr>
              <a:t>Ventricular Tachycardia (VT)</a:t>
            </a:r>
            <a:r>
              <a:rPr lang="en-US" sz="2506">
                <a:solidFill>
                  <a:srgbClr val="000000"/>
                </a:solidFill>
                <a:latin typeface="Aileron"/>
              </a:rPr>
              <a:t> Takikardia Ventrikel tidak berfungsi.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4" name="TextBox 4"/>
          <p:cNvSpPr txBox="1"/>
          <p:nvPr/>
        </p:nvSpPr>
        <p:spPr>
          <a:xfrm>
            <a:off x="882062" y="3311172"/>
            <a:ext cx="10574621" cy="3205493"/>
          </a:xfrm>
          <a:prstGeom prst="rect">
            <a:avLst/>
          </a:prstGeom>
        </p:spPr>
        <p:txBody>
          <a:bodyPr lIns="0" tIns="0" rIns="0" bIns="0" rtlCol="0" anchor="t">
            <a:spAutoFit/>
          </a:bodyPr>
          <a:lstStyle/>
          <a:p>
            <a:pPr marL="862962" lvl="1" indent="-571500" algn="just">
              <a:lnSpc>
                <a:spcPts val="6479"/>
              </a:lnSpc>
              <a:buFont typeface="+mj-lt"/>
              <a:buAutoNum type="romanLcPeriod"/>
            </a:pPr>
            <a:r>
              <a:rPr lang="en-US" sz="2699" dirty="0">
                <a:solidFill>
                  <a:srgbClr val="000000"/>
                </a:solidFill>
                <a:latin typeface="Aileron"/>
              </a:rPr>
              <a:t>MENGHIDUPKAN AED </a:t>
            </a:r>
            <a:r>
              <a:rPr lang="en-US" sz="2699" dirty="0">
                <a:solidFill>
                  <a:srgbClr val="000000"/>
                </a:solidFill>
                <a:latin typeface="Aileron Italics"/>
              </a:rPr>
              <a:t>(TURNS ON AED)</a:t>
            </a:r>
          </a:p>
          <a:p>
            <a:pPr marL="862962" lvl="1" indent="-571500" algn="just">
              <a:lnSpc>
                <a:spcPts val="6479"/>
              </a:lnSpc>
              <a:buFont typeface="+mj-lt"/>
              <a:buAutoNum type="romanLcPeriod"/>
            </a:pPr>
            <a:r>
              <a:rPr lang="en-US" sz="2699" dirty="0">
                <a:solidFill>
                  <a:srgbClr val="000000"/>
                </a:solidFill>
                <a:latin typeface="Aileron"/>
              </a:rPr>
              <a:t>LETAK </a:t>
            </a:r>
            <a:r>
              <a:rPr lang="en-US" sz="2699" dirty="0">
                <a:solidFill>
                  <a:srgbClr val="000000"/>
                </a:solidFill>
                <a:latin typeface="Aileron Italics"/>
              </a:rPr>
              <a:t>“PADS”</a:t>
            </a:r>
            <a:r>
              <a:rPr lang="en-US" sz="2699" dirty="0">
                <a:solidFill>
                  <a:srgbClr val="000000"/>
                </a:solidFill>
                <a:latin typeface="Aileron"/>
              </a:rPr>
              <a:t> PADA MANGSA </a:t>
            </a:r>
            <a:r>
              <a:rPr lang="en-US" sz="2699" dirty="0">
                <a:solidFill>
                  <a:srgbClr val="000000"/>
                </a:solidFill>
                <a:latin typeface="Aileron Italics"/>
              </a:rPr>
              <a:t>(PLACE PADS ON VICTIM)</a:t>
            </a:r>
          </a:p>
          <a:p>
            <a:pPr marL="862962" lvl="1" indent="-571500" algn="just">
              <a:lnSpc>
                <a:spcPts val="6479"/>
              </a:lnSpc>
              <a:buFont typeface="+mj-lt"/>
              <a:buAutoNum type="romanLcPeriod"/>
            </a:pPr>
            <a:r>
              <a:rPr lang="en-US" sz="2699" dirty="0">
                <a:solidFill>
                  <a:srgbClr val="000000"/>
                </a:solidFill>
                <a:latin typeface="Aileron"/>
              </a:rPr>
              <a:t>ANALISIS RITHMA JANTUNG </a:t>
            </a:r>
            <a:r>
              <a:rPr lang="en-US" sz="2699" dirty="0">
                <a:solidFill>
                  <a:srgbClr val="000000"/>
                </a:solidFill>
                <a:latin typeface="Aileron Italics"/>
              </a:rPr>
              <a:t>(ANALYZE HEART RHYTHM)</a:t>
            </a:r>
          </a:p>
          <a:p>
            <a:pPr marL="862962" lvl="1" indent="-571500" algn="just">
              <a:lnSpc>
                <a:spcPts val="6479"/>
              </a:lnSpc>
              <a:buFont typeface="+mj-lt"/>
              <a:buAutoNum type="romanLcPeriod"/>
            </a:pPr>
            <a:r>
              <a:rPr lang="en-US" sz="2699" dirty="0">
                <a:solidFill>
                  <a:srgbClr val="000000"/>
                </a:solidFill>
                <a:latin typeface="Aileron"/>
              </a:rPr>
              <a:t>RENJAT/KEJUTAN JIKA DIARAHKAN </a:t>
            </a:r>
            <a:r>
              <a:rPr lang="en-US" sz="2699" dirty="0">
                <a:solidFill>
                  <a:srgbClr val="000000"/>
                </a:solidFill>
                <a:latin typeface="Aileron Italics"/>
              </a:rPr>
              <a:t>(SHOCK IF PROMPTED)</a:t>
            </a:r>
          </a:p>
        </p:txBody>
      </p:sp>
      <p:sp>
        <p:nvSpPr>
          <p:cNvPr id="5" name="Freeform 5"/>
          <p:cNvSpPr/>
          <p:nvPr/>
        </p:nvSpPr>
        <p:spPr>
          <a:xfrm>
            <a:off x="10954555" y="1838071"/>
            <a:ext cx="6513022" cy="6221956"/>
          </a:xfrm>
          <a:custGeom>
            <a:avLst/>
            <a:gdLst/>
            <a:ahLst/>
            <a:cxnLst/>
            <a:rect l="l" t="t" r="r" b="b"/>
            <a:pathLst>
              <a:path w="6513022" h="6221956">
                <a:moveTo>
                  <a:pt x="0" y="0"/>
                </a:moveTo>
                <a:lnTo>
                  <a:pt x="6513022" y="0"/>
                </a:lnTo>
                <a:lnTo>
                  <a:pt x="6513022" y="6221956"/>
                </a:lnTo>
                <a:lnTo>
                  <a:pt x="0" y="6221956"/>
                </a:lnTo>
                <a:lnTo>
                  <a:pt x="0" y="0"/>
                </a:lnTo>
                <a:close/>
              </a:path>
            </a:pathLst>
          </a:custGeom>
          <a:blipFill>
            <a:blip r:embed="rId3">
              <a:alphaModFix amt="82000"/>
            </a:blip>
            <a:stretch>
              <a:fillRect l="-36886"/>
            </a:stretch>
          </a:blipFill>
        </p:spPr>
      </p:sp>
      <p:sp>
        <p:nvSpPr>
          <p:cNvPr id="6" name="TextBox 6"/>
          <p:cNvSpPr txBox="1"/>
          <p:nvPr/>
        </p:nvSpPr>
        <p:spPr>
          <a:xfrm>
            <a:off x="1199019" y="1009650"/>
            <a:ext cx="15889962" cy="626697"/>
          </a:xfrm>
          <a:prstGeom prst="rect">
            <a:avLst/>
          </a:prstGeom>
        </p:spPr>
        <p:txBody>
          <a:bodyPr lIns="0" tIns="0" rIns="0" bIns="0" rtlCol="0" anchor="t">
            <a:spAutoFit/>
          </a:bodyPr>
          <a:lstStyle/>
          <a:p>
            <a:pPr algn="ctr">
              <a:lnSpc>
                <a:spcPts val="5047"/>
              </a:lnSpc>
            </a:pPr>
            <a:r>
              <a:rPr lang="en-US" sz="4006" spc="20">
                <a:solidFill>
                  <a:srgbClr val="2B2C30"/>
                </a:solidFill>
                <a:latin typeface="Playfair Display Bold"/>
              </a:rPr>
              <a:t>CARA MENGGUNAKAN AED </a:t>
            </a:r>
          </a:p>
        </p:txBody>
      </p:sp>
      <p:sp>
        <p:nvSpPr>
          <p:cNvPr id="7" name="TextBox 7"/>
          <p:cNvSpPr txBox="1"/>
          <p:nvPr/>
        </p:nvSpPr>
        <p:spPr>
          <a:xfrm>
            <a:off x="11456683" y="8069151"/>
            <a:ext cx="5802617" cy="1189149"/>
          </a:xfrm>
          <a:prstGeom prst="rect">
            <a:avLst/>
          </a:prstGeom>
        </p:spPr>
        <p:txBody>
          <a:bodyPr lIns="0" tIns="0" rIns="0" bIns="0" rtlCol="0" anchor="t">
            <a:spAutoFit/>
          </a:bodyPr>
          <a:lstStyle/>
          <a:p>
            <a:pPr algn="ctr">
              <a:lnSpc>
                <a:spcPts val="3219"/>
              </a:lnSpc>
            </a:pPr>
            <a:r>
              <a:rPr lang="en-US" sz="2235">
                <a:solidFill>
                  <a:srgbClr val="000000"/>
                </a:solidFill>
                <a:latin typeface="Aileron"/>
              </a:rPr>
              <a:t>Buka dan hidupkan AED </a:t>
            </a:r>
            <a:r>
              <a:rPr lang="en-US" sz="2235">
                <a:solidFill>
                  <a:srgbClr val="000000"/>
                </a:solidFill>
                <a:latin typeface="Aileron Italics"/>
              </a:rPr>
              <a:t>(Autometed External Defibrillator)</a:t>
            </a:r>
            <a:r>
              <a:rPr lang="en-US" sz="2235">
                <a:solidFill>
                  <a:srgbClr val="000000"/>
                </a:solidFill>
                <a:latin typeface="Aileron"/>
              </a:rPr>
              <a:t> serta ikut arahan AED untuk Langkah-Langkah seterusnya.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1917" y="1662117"/>
            <a:ext cx="7559073" cy="7221259"/>
          </a:xfrm>
          <a:custGeom>
            <a:avLst/>
            <a:gdLst/>
            <a:ahLst/>
            <a:cxnLst/>
            <a:rect l="l" t="t" r="r" b="b"/>
            <a:pathLst>
              <a:path w="7559073" h="7221259">
                <a:moveTo>
                  <a:pt x="0" y="0"/>
                </a:moveTo>
                <a:lnTo>
                  <a:pt x="7559074" y="0"/>
                </a:lnTo>
                <a:lnTo>
                  <a:pt x="7559074" y="7221260"/>
                </a:lnTo>
                <a:lnTo>
                  <a:pt x="0" y="7221260"/>
                </a:lnTo>
                <a:lnTo>
                  <a:pt x="0" y="0"/>
                </a:lnTo>
                <a:close/>
              </a:path>
            </a:pathLst>
          </a:custGeom>
          <a:blipFill>
            <a:blip r:embed="rId2">
              <a:alphaModFix amt="30000"/>
            </a:blip>
            <a:stretch>
              <a:fillRect l="-36886"/>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1127241" y="1970366"/>
            <a:ext cx="15418533" cy="7458196"/>
          </a:xfrm>
          <a:prstGeom prst="rect">
            <a:avLst/>
          </a:prstGeom>
        </p:spPr>
        <p:txBody>
          <a:bodyPr lIns="0" tIns="0" rIns="0" bIns="0" rtlCol="0" anchor="t">
            <a:spAutoFit/>
          </a:bodyPr>
          <a:lstStyle/>
          <a:p>
            <a:pPr algn="just">
              <a:lnSpc>
                <a:spcPts val="3650"/>
              </a:lnSpc>
            </a:pPr>
            <a:r>
              <a:rPr lang="en-US" sz="2534" dirty="0" err="1">
                <a:solidFill>
                  <a:srgbClr val="000000"/>
                </a:solidFill>
                <a:latin typeface="Aileron"/>
              </a:rPr>
              <a:t>Berikut</a:t>
            </a:r>
            <a:r>
              <a:rPr lang="en-US" sz="2534" dirty="0">
                <a:solidFill>
                  <a:srgbClr val="000000"/>
                </a:solidFill>
                <a:latin typeface="Aileron"/>
              </a:rPr>
              <a:t> </a:t>
            </a:r>
            <a:r>
              <a:rPr lang="en-US" sz="2534" dirty="0" err="1">
                <a:solidFill>
                  <a:srgbClr val="000000"/>
                </a:solidFill>
                <a:latin typeface="Aileron"/>
              </a:rPr>
              <a:t>adalah</a:t>
            </a:r>
            <a:r>
              <a:rPr lang="en-US" sz="2534" dirty="0">
                <a:solidFill>
                  <a:srgbClr val="000000"/>
                </a:solidFill>
                <a:latin typeface="Aileron"/>
              </a:rPr>
              <a:t> </a:t>
            </a:r>
            <a:r>
              <a:rPr lang="en-US" sz="2534" dirty="0" err="1">
                <a:solidFill>
                  <a:srgbClr val="000000"/>
                </a:solidFill>
                <a:latin typeface="Aileron"/>
              </a:rPr>
              <a:t>langkah</a:t>
            </a:r>
            <a:r>
              <a:rPr lang="en-US" sz="2534" dirty="0">
                <a:solidFill>
                  <a:srgbClr val="000000"/>
                </a:solidFill>
                <a:latin typeface="Aileron"/>
              </a:rPr>
              <a:t> </a:t>
            </a:r>
            <a:r>
              <a:rPr lang="en-US" sz="2534" dirty="0" err="1">
                <a:solidFill>
                  <a:srgbClr val="000000"/>
                </a:solidFill>
                <a:latin typeface="Aileron"/>
              </a:rPr>
              <a:t>menggunakan</a:t>
            </a:r>
            <a:r>
              <a:rPr lang="en-US" sz="2534" dirty="0">
                <a:solidFill>
                  <a:srgbClr val="000000"/>
                </a:solidFill>
                <a:latin typeface="Aileron"/>
              </a:rPr>
              <a:t> AED:-</a:t>
            </a:r>
          </a:p>
          <a:p>
            <a:pPr algn="just">
              <a:lnSpc>
                <a:spcPts val="1553"/>
              </a:lnSpc>
            </a:pPr>
            <a:endParaRPr lang="en-US" sz="2534" dirty="0">
              <a:solidFill>
                <a:srgbClr val="000000"/>
              </a:solidFill>
              <a:latin typeface="Aileron"/>
            </a:endParaRPr>
          </a:p>
          <a:p>
            <a:pPr marL="787976" lvl="1" indent="-514350" algn="just">
              <a:lnSpc>
                <a:spcPts val="4131"/>
              </a:lnSpc>
              <a:buFont typeface="+mj-lt"/>
              <a:buAutoNum type="arabicPeriod"/>
            </a:pPr>
            <a:r>
              <a:rPr lang="en-US" sz="2534" dirty="0" err="1">
                <a:solidFill>
                  <a:srgbClr val="000000"/>
                </a:solidFill>
                <a:latin typeface="Aileron Bold"/>
              </a:rPr>
              <a:t>Hidupkan</a:t>
            </a:r>
            <a:r>
              <a:rPr lang="en-US" sz="2534" dirty="0">
                <a:solidFill>
                  <a:srgbClr val="000000"/>
                </a:solidFill>
                <a:latin typeface="Aileron Bold"/>
              </a:rPr>
              <a:t> AED </a:t>
            </a:r>
            <a:r>
              <a:rPr lang="en-US" sz="2534" dirty="0">
                <a:solidFill>
                  <a:srgbClr val="000000"/>
                </a:solidFill>
                <a:latin typeface="Aileron"/>
              </a:rPr>
              <a:t>dan </a:t>
            </a:r>
            <a:r>
              <a:rPr lang="en-US" sz="2534" dirty="0" err="1">
                <a:solidFill>
                  <a:srgbClr val="000000"/>
                </a:solidFill>
                <a:latin typeface="Aileron"/>
              </a:rPr>
              <a:t>dengar</a:t>
            </a:r>
            <a:r>
              <a:rPr lang="en-US" sz="2534" dirty="0">
                <a:solidFill>
                  <a:srgbClr val="000000"/>
                </a:solidFill>
                <a:latin typeface="Aileron"/>
              </a:rPr>
              <a:t> </a:t>
            </a:r>
            <a:r>
              <a:rPr lang="en-US" sz="2534" dirty="0" err="1">
                <a:solidFill>
                  <a:srgbClr val="000000"/>
                </a:solidFill>
                <a:latin typeface="Aileron"/>
              </a:rPr>
              <a:t>gesaan</a:t>
            </a:r>
            <a:r>
              <a:rPr lang="en-US" sz="2534" dirty="0">
                <a:solidFill>
                  <a:srgbClr val="000000"/>
                </a:solidFill>
                <a:latin typeface="Aileron"/>
              </a:rPr>
              <a:t> </a:t>
            </a:r>
            <a:r>
              <a:rPr lang="en-US" sz="2534" dirty="0" err="1">
                <a:solidFill>
                  <a:srgbClr val="000000"/>
                </a:solidFill>
                <a:latin typeface="Aileron"/>
              </a:rPr>
              <a:t>suara</a:t>
            </a:r>
            <a:r>
              <a:rPr lang="en-US" sz="2534" dirty="0">
                <a:solidFill>
                  <a:srgbClr val="000000"/>
                </a:solidFill>
                <a:latin typeface="Aileron"/>
              </a:rPr>
              <a:t>;</a:t>
            </a:r>
          </a:p>
          <a:p>
            <a:pPr marL="787976" lvl="1" indent="-514350" algn="just">
              <a:lnSpc>
                <a:spcPts val="4131"/>
              </a:lnSpc>
              <a:buFont typeface="+mj-lt"/>
              <a:buAutoNum type="arabicPeriod"/>
            </a:pPr>
            <a:r>
              <a:rPr lang="en-US" sz="2534" dirty="0" err="1">
                <a:solidFill>
                  <a:srgbClr val="000000"/>
                </a:solidFill>
                <a:latin typeface="Aileron"/>
              </a:rPr>
              <a:t>Tanggalkan</a:t>
            </a:r>
            <a:r>
              <a:rPr lang="en-US" sz="2534" dirty="0">
                <a:solidFill>
                  <a:srgbClr val="000000"/>
                </a:solidFill>
                <a:latin typeface="Aileron"/>
              </a:rPr>
              <a:t> </a:t>
            </a:r>
            <a:r>
              <a:rPr lang="en-US" sz="2534" dirty="0" err="1">
                <a:solidFill>
                  <a:srgbClr val="000000"/>
                </a:solidFill>
                <a:latin typeface="Aileron"/>
              </a:rPr>
              <a:t>sebarang</a:t>
            </a:r>
            <a:r>
              <a:rPr lang="en-US" sz="2534" dirty="0">
                <a:solidFill>
                  <a:srgbClr val="000000"/>
                </a:solidFill>
                <a:latin typeface="Aileron"/>
              </a:rPr>
              <a:t> </a:t>
            </a:r>
            <a:r>
              <a:rPr lang="en-US" sz="2534" dirty="0" err="1">
                <a:solidFill>
                  <a:srgbClr val="000000"/>
                </a:solidFill>
                <a:latin typeface="Aileron"/>
              </a:rPr>
              <a:t>pakaian</a:t>
            </a:r>
            <a:r>
              <a:rPr lang="en-US" sz="2534" dirty="0">
                <a:solidFill>
                  <a:srgbClr val="000000"/>
                </a:solidFill>
                <a:latin typeface="Aileron"/>
              </a:rPr>
              <a:t> yang </a:t>
            </a:r>
            <a:r>
              <a:rPr lang="en-US" sz="2534" dirty="0" err="1">
                <a:solidFill>
                  <a:srgbClr val="000000"/>
                </a:solidFill>
                <a:latin typeface="Aileron"/>
              </a:rPr>
              <a:t>menutupi</a:t>
            </a:r>
            <a:r>
              <a:rPr lang="en-US" sz="2534" dirty="0">
                <a:solidFill>
                  <a:srgbClr val="000000"/>
                </a:solidFill>
                <a:latin typeface="Aileron"/>
              </a:rPr>
              <a:t> dada. </a:t>
            </a:r>
            <a:r>
              <a:rPr lang="en-US" sz="2534" dirty="0" err="1">
                <a:solidFill>
                  <a:srgbClr val="000000"/>
                </a:solidFill>
                <a:latin typeface="Aileron"/>
              </a:rPr>
              <a:t>Jika</a:t>
            </a:r>
            <a:r>
              <a:rPr lang="en-US" sz="2534" dirty="0">
                <a:solidFill>
                  <a:srgbClr val="000000"/>
                </a:solidFill>
                <a:latin typeface="Aileron"/>
              </a:rPr>
              <a:t> </a:t>
            </a:r>
            <a:r>
              <a:rPr lang="en-US" sz="2534" dirty="0" err="1">
                <a:solidFill>
                  <a:srgbClr val="000000"/>
                </a:solidFill>
                <a:latin typeface="Aileron"/>
              </a:rPr>
              <a:t>perlu</a:t>
            </a:r>
            <a:r>
              <a:rPr lang="en-US" sz="2534" dirty="0">
                <a:solidFill>
                  <a:srgbClr val="000000"/>
                </a:solidFill>
                <a:latin typeface="Aileron"/>
              </a:rPr>
              <a:t>, lap dada </a:t>
            </a:r>
            <a:r>
              <a:rPr lang="en-US" sz="2534" dirty="0" err="1">
                <a:solidFill>
                  <a:srgbClr val="000000"/>
                </a:solidFill>
                <a:latin typeface="Aileron"/>
              </a:rPr>
              <a:t>sehingga</a:t>
            </a:r>
            <a:r>
              <a:rPr lang="en-US" sz="2534" dirty="0">
                <a:solidFill>
                  <a:srgbClr val="000000"/>
                </a:solidFill>
                <a:latin typeface="Aileron"/>
              </a:rPr>
              <a:t> </a:t>
            </a:r>
            <a:r>
              <a:rPr lang="en-US" sz="2534" dirty="0" err="1">
                <a:solidFill>
                  <a:srgbClr val="000000"/>
                </a:solidFill>
                <a:latin typeface="Aileron"/>
              </a:rPr>
              <a:t>kering</a:t>
            </a:r>
            <a:r>
              <a:rPr lang="en-US" sz="2534" dirty="0">
                <a:solidFill>
                  <a:srgbClr val="000000"/>
                </a:solidFill>
                <a:latin typeface="Aileron"/>
              </a:rPr>
              <a:t>;</a:t>
            </a:r>
          </a:p>
          <a:p>
            <a:pPr marL="787976" lvl="1" indent="-514350" algn="just">
              <a:lnSpc>
                <a:spcPts val="4131"/>
              </a:lnSpc>
              <a:buFont typeface="+mj-lt"/>
              <a:buAutoNum type="arabicPeriod"/>
            </a:pPr>
            <a:r>
              <a:rPr lang="en-US" sz="2534" dirty="0" err="1">
                <a:solidFill>
                  <a:srgbClr val="000000"/>
                </a:solidFill>
                <a:latin typeface="Aileron"/>
              </a:rPr>
              <a:t>Tanggalkan</a:t>
            </a:r>
            <a:r>
              <a:rPr lang="en-US" sz="2534" dirty="0">
                <a:solidFill>
                  <a:srgbClr val="000000"/>
                </a:solidFill>
                <a:latin typeface="Aileron"/>
              </a:rPr>
              <a:t> </a:t>
            </a:r>
            <a:r>
              <a:rPr lang="en-US" sz="2534" dirty="0" err="1">
                <a:solidFill>
                  <a:srgbClr val="000000"/>
                </a:solidFill>
                <a:latin typeface="Aileron"/>
              </a:rPr>
              <a:t>pelekat</a:t>
            </a:r>
            <a:r>
              <a:rPr lang="en-US" sz="2534" dirty="0">
                <a:solidFill>
                  <a:srgbClr val="000000"/>
                </a:solidFill>
                <a:latin typeface="Aileron"/>
              </a:rPr>
              <a:t> </a:t>
            </a:r>
            <a:r>
              <a:rPr lang="en-US" sz="2534" dirty="0" err="1">
                <a:solidFill>
                  <a:srgbClr val="000000"/>
                </a:solidFill>
                <a:latin typeface="Aileron"/>
              </a:rPr>
              <a:t>daripada</a:t>
            </a:r>
            <a:r>
              <a:rPr lang="en-US" sz="2534" dirty="0">
                <a:solidFill>
                  <a:srgbClr val="000000"/>
                </a:solidFill>
                <a:latin typeface="Aileron"/>
              </a:rPr>
              <a:t> pad dan </a:t>
            </a:r>
            <a:r>
              <a:rPr lang="en-US" sz="2534" dirty="0" err="1">
                <a:solidFill>
                  <a:srgbClr val="000000"/>
                </a:solidFill>
                <a:latin typeface="Aileron Bold"/>
              </a:rPr>
              <a:t>lekatkannya</a:t>
            </a:r>
            <a:r>
              <a:rPr lang="en-US" sz="2534" dirty="0">
                <a:solidFill>
                  <a:srgbClr val="000000"/>
                </a:solidFill>
                <a:latin typeface="Aileron Bold"/>
              </a:rPr>
              <a:t> pada </a:t>
            </a:r>
            <a:r>
              <a:rPr lang="en-US" sz="2534" dirty="0" err="1">
                <a:solidFill>
                  <a:srgbClr val="000000"/>
                </a:solidFill>
                <a:latin typeface="Aileron Bold"/>
              </a:rPr>
              <a:t>mangsa</a:t>
            </a:r>
            <a:r>
              <a:rPr lang="en-US" sz="2534" dirty="0">
                <a:solidFill>
                  <a:srgbClr val="000000"/>
                </a:solidFill>
                <a:latin typeface="Aileron"/>
              </a:rPr>
              <a:t> (orang yang </a:t>
            </a:r>
            <a:r>
              <a:rPr lang="en-US" sz="2534" dirty="0" err="1">
                <a:solidFill>
                  <a:srgbClr val="000000"/>
                </a:solidFill>
                <a:latin typeface="Aileron"/>
              </a:rPr>
              <a:t>terdedah</a:t>
            </a:r>
            <a:r>
              <a:rPr lang="en-US" sz="2534" dirty="0">
                <a:solidFill>
                  <a:srgbClr val="000000"/>
                </a:solidFill>
                <a:latin typeface="Aileron"/>
              </a:rPr>
              <a:t>), </a:t>
            </a:r>
            <a:r>
              <a:rPr lang="en-US" sz="2534" dirty="0" err="1">
                <a:solidFill>
                  <a:srgbClr val="000000"/>
                </a:solidFill>
                <a:latin typeface="Aileron"/>
              </a:rPr>
              <a:t>seperti</a:t>
            </a:r>
            <a:r>
              <a:rPr lang="en-US" sz="2534" dirty="0">
                <a:solidFill>
                  <a:srgbClr val="000000"/>
                </a:solidFill>
                <a:latin typeface="Aileron"/>
              </a:rPr>
              <a:t> </a:t>
            </a:r>
            <a:r>
              <a:rPr lang="en-US" sz="2534" dirty="0" err="1">
                <a:solidFill>
                  <a:srgbClr val="000000"/>
                </a:solidFill>
                <a:latin typeface="Aileron"/>
              </a:rPr>
              <a:t>dalam</a:t>
            </a:r>
            <a:r>
              <a:rPr lang="en-US" sz="2534" dirty="0">
                <a:solidFill>
                  <a:srgbClr val="000000"/>
                </a:solidFill>
                <a:latin typeface="Aileron"/>
              </a:rPr>
              <a:t> </a:t>
            </a:r>
            <a:r>
              <a:rPr lang="en-US" sz="2534" dirty="0" err="1">
                <a:solidFill>
                  <a:srgbClr val="000000"/>
                </a:solidFill>
                <a:latin typeface="Aileron"/>
              </a:rPr>
              <a:t>ilustrasi</a:t>
            </a:r>
            <a:r>
              <a:rPr lang="en-US" sz="2534" dirty="0">
                <a:solidFill>
                  <a:srgbClr val="000000"/>
                </a:solidFill>
                <a:latin typeface="Aileron"/>
              </a:rPr>
              <a:t> </a:t>
            </a:r>
            <a:r>
              <a:rPr lang="en-US" sz="2534" dirty="0" err="1">
                <a:solidFill>
                  <a:srgbClr val="000000"/>
                </a:solidFill>
                <a:latin typeface="Aileron"/>
              </a:rPr>
              <a:t>atau</a:t>
            </a:r>
            <a:r>
              <a:rPr lang="en-US" sz="2534" dirty="0">
                <a:solidFill>
                  <a:srgbClr val="000000"/>
                </a:solidFill>
                <a:latin typeface="Aileron"/>
              </a:rPr>
              <a:t> </a:t>
            </a:r>
            <a:r>
              <a:rPr lang="en-US" sz="2534" dirty="0" err="1">
                <a:solidFill>
                  <a:srgbClr val="000000"/>
                </a:solidFill>
                <a:latin typeface="Aileron"/>
              </a:rPr>
              <a:t>gambar</a:t>
            </a:r>
            <a:r>
              <a:rPr lang="en-US" sz="2534" dirty="0">
                <a:solidFill>
                  <a:srgbClr val="000000"/>
                </a:solidFill>
                <a:latin typeface="Aileron"/>
              </a:rPr>
              <a:t> rajah pada pad;</a:t>
            </a:r>
          </a:p>
          <a:p>
            <a:pPr marL="787976" lvl="1" indent="-514350" algn="just">
              <a:lnSpc>
                <a:spcPts val="4131"/>
              </a:lnSpc>
              <a:buFont typeface="+mj-lt"/>
              <a:buAutoNum type="arabicPeriod"/>
            </a:pPr>
            <a:r>
              <a:rPr lang="en-US" sz="2534" dirty="0" err="1">
                <a:solidFill>
                  <a:srgbClr val="000000"/>
                </a:solidFill>
                <a:latin typeface="Aileron"/>
              </a:rPr>
              <a:t>Sambungkan</a:t>
            </a:r>
            <a:r>
              <a:rPr lang="en-US" sz="2534" dirty="0">
                <a:solidFill>
                  <a:srgbClr val="000000"/>
                </a:solidFill>
                <a:latin typeface="Aileron"/>
              </a:rPr>
              <a:t> </a:t>
            </a:r>
            <a:r>
              <a:rPr lang="en-US" sz="2534" dirty="0" err="1">
                <a:solidFill>
                  <a:srgbClr val="000000"/>
                </a:solidFill>
                <a:latin typeface="Aileron"/>
              </a:rPr>
              <a:t>penyambung</a:t>
            </a:r>
            <a:r>
              <a:rPr lang="en-US" sz="2534" dirty="0">
                <a:solidFill>
                  <a:srgbClr val="000000"/>
                </a:solidFill>
                <a:latin typeface="Aileron"/>
              </a:rPr>
              <a:t> pad </a:t>
            </a:r>
            <a:r>
              <a:rPr lang="en-US" sz="2534" dirty="0" err="1">
                <a:solidFill>
                  <a:srgbClr val="000000"/>
                </a:solidFill>
                <a:latin typeface="Aileron"/>
              </a:rPr>
              <a:t>ke</a:t>
            </a:r>
            <a:r>
              <a:rPr lang="en-US" sz="2534" dirty="0">
                <a:solidFill>
                  <a:srgbClr val="000000"/>
                </a:solidFill>
                <a:latin typeface="Aileron"/>
              </a:rPr>
              <a:t> AED;</a:t>
            </a:r>
          </a:p>
          <a:p>
            <a:pPr marL="787976" lvl="1" indent="-514350" algn="just">
              <a:lnSpc>
                <a:spcPts val="4131"/>
              </a:lnSpc>
              <a:buFont typeface="+mj-lt"/>
              <a:buAutoNum type="arabicPeriod"/>
            </a:pPr>
            <a:r>
              <a:rPr lang="en-US" sz="2534" dirty="0">
                <a:solidFill>
                  <a:srgbClr val="000000"/>
                </a:solidFill>
                <a:latin typeface="Aileron"/>
              </a:rPr>
              <a:t>AED </a:t>
            </a:r>
            <a:r>
              <a:rPr lang="en-US" sz="2534" dirty="0" err="1">
                <a:solidFill>
                  <a:srgbClr val="000000"/>
                </a:solidFill>
                <a:latin typeface="Aileron"/>
              </a:rPr>
              <a:t>akan</a:t>
            </a:r>
            <a:r>
              <a:rPr lang="en-US" sz="2534" dirty="0">
                <a:solidFill>
                  <a:srgbClr val="000000"/>
                </a:solidFill>
                <a:latin typeface="Aileron"/>
              </a:rPr>
              <a:t> </a:t>
            </a:r>
            <a:r>
              <a:rPr lang="en-US" sz="2534" dirty="0" err="1">
                <a:solidFill>
                  <a:srgbClr val="000000"/>
                </a:solidFill>
                <a:latin typeface="Aileron Bold"/>
              </a:rPr>
              <a:t>menjalankan</a:t>
            </a:r>
            <a:r>
              <a:rPr lang="en-US" sz="2534" dirty="0">
                <a:solidFill>
                  <a:srgbClr val="000000"/>
                </a:solidFill>
                <a:latin typeface="Aileron Bold"/>
              </a:rPr>
              <a:t> </a:t>
            </a:r>
            <a:r>
              <a:rPr lang="en-US" sz="2534" dirty="0" err="1">
                <a:solidFill>
                  <a:srgbClr val="000000"/>
                </a:solidFill>
                <a:latin typeface="Aileron Bold"/>
              </a:rPr>
              <a:t>analisis</a:t>
            </a:r>
            <a:r>
              <a:rPr lang="en-US" sz="2534" dirty="0">
                <a:solidFill>
                  <a:srgbClr val="000000"/>
                </a:solidFill>
                <a:latin typeface="Aileron Bold"/>
              </a:rPr>
              <a:t> </a:t>
            </a:r>
            <a:r>
              <a:rPr lang="en-US" sz="2534" dirty="0" err="1">
                <a:solidFill>
                  <a:srgbClr val="000000"/>
                </a:solidFill>
                <a:latin typeface="Aileron Bold"/>
              </a:rPr>
              <a:t>untuk</a:t>
            </a:r>
            <a:r>
              <a:rPr lang="en-US" sz="2534" dirty="0">
                <a:solidFill>
                  <a:srgbClr val="000000"/>
                </a:solidFill>
                <a:latin typeface="Aileron Bold"/>
              </a:rPr>
              <a:t> </a:t>
            </a:r>
            <a:r>
              <a:rPr lang="en-US" sz="2534" dirty="0" err="1">
                <a:solidFill>
                  <a:srgbClr val="000000"/>
                </a:solidFill>
                <a:latin typeface="Aileron Bold"/>
              </a:rPr>
              <a:t>menentukan</a:t>
            </a:r>
            <a:r>
              <a:rPr lang="en-US" sz="2534" dirty="0">
                <a:solidFill>
                  <a:srgbClr val="000000"/>
                </a:solidFill>
                <a:latin typeface="Aileron Bold"/>
              </a:rPr>
              <a:t> </a:t>
            </a:r>
            <a:r>
              <a:rPr lang="en-US" sz="2534" dirty="0" err="1">
                <a:solidFill>
                  <a:srgbClr val="000000"/>
                </a:solidFill>
                <a:latin typeface="Aileron Bold"/>
              </a:rPr>
              <a:t>sama</a:t>
            </a:r>
            <a:r>
              <a:rPr lang="en-US" sz="2534" dirty="0">
                <a:solidFill>
                  <a:srgbClr val="000000"/>
                </a:solidFill>
                <a:latin typeface="Aileron Bold"/>
              </a:rPr>
              <a:t> </a:t>
            </a:r>
            <a:r>
              <a:rPr lang="en-US" sz="2534" dirty="0" err="1">
                <a:solidFill>
                  <a:srgbClr val="000000"/>
                </a:solidFill>
                <a:latin typeface="Aileron Bold"/>
              </a:rPr>
              <a:t>ada</a:t>
            </a:r>
            <a:r>
              <a:rPr lang="en-US" sz="2534" dirty="0">
                <a:solidFill>
                  <a:srgbClr val="000000"/>
                </a:solidFill>
                <a:latin typeface="Aileron Bold"/>
              </a:rPr>
              <a:t> </a:t>
            </a:r>
            <a:r>
              <a:rPr lang="en-US" sz="2534" dirty="0" err="1">
                <a:solidFill>
                  <a:srgbClr val="000000"/>
                </a:solidFill>
                <a:latin typeface="Aileron Bold"/>
              </a:rPr>
              <a:t>kejutan</a:t>
            </a:r>
            <a:r>
              <a:rPr lang="en-US" sz="2534" dirty="0">
                <a:solidFill>
                  <a:srgbClr val="000000"/>
                </a:solidFill>
                <a:latin typeface="Aileron Bold"/>
              </a:rPr>
              <a:t> </a:t>
            </a:r>
            <a:r>
              <a:rPr lang="en-US" sz="2534" dirty="0" err="1">
                <a:solidFill>
                  <a:srgbClr val="000000"/>
                </a:solidFill>
                <a:latin typeface="Aileron Bold"/>
              </a:rPr>
              <a:t>diperlukan</a:t>
            </a:r>
            <a:r>
              <a:rPr lang="en-US" sz="2534" dirty="0">
                <a:solidFill>
                  <a:srgbClr val="000000"/>
                </a:solidFill>
                <a:latin typeface="Aileron"/>
              </a:rPr>
              <a:t>. </a:t>
            </a:r>
            <a:r>
              <a:rPr lang="en-US" sz="2534" dirty="0" err="1">
                <a:solidFill>
                  <a:srgbClr val="000000"/>
                </a:solidFill>
                <a:latin typeface="Aileron"/>
              </a:rPr>
              <a:t>Alat</a:t>
            </a:r>
            <a:r>
              <a:rPr lang="en-US" sz="2534" dirty="0">
                <a:solidFill>
                  <a:srgbClr val="000000"/>
                </a:solidFill>
                <a:latin typeface="Aileron"/>
              </a:rPr>
              <a:t> </a:t>
            </a:r>
            <a:r>
              <a:rPr lang="en-US" sz="2534" dirty="0" err="1">
                <a:solidFill>
                  <a:srgbClr val="000000"/>
                </a:solidFill>
                <a:latin typeface="Aileron"/>
              </a:rPr>
              <a:t>ini</a:t>
            </a:r>
            <a:r>
              <a:rPr lang="en-US" sz="2534" dirty="0">
                <a:solidFill>
                  <a:srgbClr val="000000"/>
                </a:solidFill>
                <a:latin typeface="Aileron"/>
              </a:rPr>
              <a:t> </a:t>
            </a:r>
            <a:r>
              <a:rPr lang="en-US" sz="2534" dirty="0" err="1">
                <a:solidFill>
                  <a:srgbClr val="000000"/>
                </a:solidFill>
                <a:latin typeface="Aileron"/>
              </a:rPr>
              <a:t>akan</a:t>
            </a:r>
            <a:r>
              <a:rPr lang="en-US" sz="2534" dirty="0">
                <a:solidFill>
                  <a:srgbClr val="000000"/>
                </a:solidFill>
                <a:latin typeface="Aileron"/>
              </a:rPr>
              <a:t> </a:t>
            </a:r>
            <a:r>
              <a:rPr lang="en-US" sz="2534" dirty="0" err="1">
                <a:solidFill>
                  <a:srgbClr val="000000"/>
                </a:solidFill>
                <a:latin typeface="Aileron"/>
              </a:rPr>
              <a:t>memberikan</a:t>
            </a:r>
            <a:r>
              <a:rPr lang="en-US" sz="2534" dirty="0">
                <a:solidFill>
                  <a:srgbClr val="000000"/>
                </a:solidFill>
                <a:latin typeface="Aileron"/>
              </a:rPr>
              <a:t> </a:t>
            </a:r>
            <a:r>
              <a:rPr lang="en-US" sz="2534" dirty="0" err="1">
                <a:solidFill>
                  <a:srgbClr val="000000"/>
                </a:solidFill>
                <a:latin typeface="Aileron Bold"/>
              </a:rPr>
              <a:t>kejutan</a:t>
            </a:r>
            <a:r>
              <a:rPr lang="en-US" sz="2534" dirty="0">
                <a:solidFill>
                  <a:srgbClr val="000000"/>
                </a:solidFill>
                <a:latin typeface="Aileron Bold"/>
              </a:rPr>
              <a:t> </a:t>
            </a:r>
            <a:r>
              <a:rPr lang="en-US" sz="2534" dirty="0" err="1">
                <a:solidFill>
                  <a:srgbClr val="000000"/>
                </a:solidFill>
                <a:latin typeface="Aileron Bold"/>
              </a:rPr>
              <a:t>secara</a:t>
            </a:r>
            <a:r>
              <a:rPr lang="en-US" sz="2534" dirty="0">
                <a:solidFill>
                  <a:srgbClr val="000000"/>
                </a:solidFill>
                <a:latin typeface="Aileron Bold"/>
              </a:rPr>
              <a:t> </a:t>
            </a:r>
            <a:r>
              <a:rPr lang="en-US" sz="2534" dirty="0" err="1">
                <a:solidFill>
                  <a:srgbClr val="000000"/>
                </a:solidFill>
                <a:latin typeface="Aileron Bold"/>
              </a:rPr>
              <a:t>automatik</a:t>
            </a:r>
            <a:r>
              <a:rPr lang="en-US" sz="2534" dirty="0">
                <a:solidFill>
                  <a:srgbClr val="000000"/>
                </a:solidFill>
                <a:latin typeface="Aileron"/>
              </a:rPr>
              <a:t> </a:t>
            </a:r>
            <a:r>
              <a:rPr lang="en-US" sz="2534" dirty="0" err="1">
                <a:solidFill>
                  <a:srgbClr val="000000"/>
                </a:solidFill>
                <a:latin typeface="Aileron"/>
              </a:rPr>
              <a:t>atau</a:t>
            </a:r>
            <a:r>
              <a:rPr lang="en-US" sz="2534" dirty="0">
                <a:solidFill>
                  <a:srgbClr val="000000"/>
                </a:solidFill>
                <a:latin typeface="Aileron"/>
              </a:rPr>
              <a:t> </a:t>
            </a:r>
            <a:r>
              <a:rPr lang="en-US" sz="2534" dirty="0" err="1">
                <a:solidFill>
                  <a:srgbClr val="000000"/>
                </a:solidFill>
                <a:latin typeface="Aileron"/>
              </a:rPr>
              <a:t>memberikan</a:t>
            </a:r>
            <a:r>
              <a:rPr lang="en-US" sz="2534" dirty="0">
                <a:solidFill>
                  <a:srgbClr val="000000"/>
                </a:solidFill>
                <a:latin typeface="Aileron"/>
              </a:rPr>
              <a:t> </a:t>
            </a:r>
            <a:r>
              <a:rPr lang="en-US" sz="2534" dirty="0" err="1">
                <a:solidFill>
                  <a:srgbClr val="000000"/>
                </a:solidFill>
                <a:latin typeface="Aileron"/>
              </a:rPr>
              <a:t>arahan</a:t>
            </a:r>
            <a:r>
              <a:rPr lang="en-US" sz="2534" dirty="0">
                <a:solidFill>
                  <a:srgbClr val="000000"/>
                </a:solidFill>
                <a:latin typeface="Aileron"/>
              </a:rPr>
              <a:t> </a:t>
            </a:r>
            <a:r>
              <a:rPr lang="en-US" sz="2534" dirty="0" err="1">
                <a:solidFill>
                  <a:srgbClr val="000000"/>
                </a:solidFill>
                <a:latin typeface="Aileron"/>
              </a:rPr>
              <a:t>tentang</a:t>
            </a:r>
            <a:r>
              <a:rPr lang="en-US" sz="2534" dirty="0">
                <a:solidFill>
                  <a:srgbClr val="000000"/>
                </a:solidFill>
                <a:latin typeface="Aileron"/>
              </a:rPr>
              <a:t> masa </a:t>
            </a:r>
            <a:r>
              <a:rPr lang="en-US" sz="2534" dirty="0" err="1">
                <a:solidFill>
                  <a:srgbClr val="000000"/>
                </a:solidFill>
                <a:latin typeface="Aileron"/>
              </a:rPr>
              <a:t>untuk</a:t>
            </a:r>
            <a:r>
              <a:rPr lang="en-US" sz="2534" dirty="0">
                <a:solidFill>
                  <a:srgbClr val="000000"/>
                </a:solidFill>
                <a:latin typeface="Aileron"/>
              </a:rPr>
              <a:t> </a:t>
            </a:r>
            <a:r>
              <a:rPr lang="en-US" sz="2534" dirty="0" err="1">
                <a:solidFill>
                  <a:srgbClr val="000000"/>
                </a:solidFill>
                <a:latin typeface="Aileron"/>
              </a:rPr>
              <a:t>melakukannya</a:t>
            </a:r>
            <a:r>
              <a:rPr lang="en-US" sz="2534" dirty="0">
                <a:solidFill>
                  <a:srgbClr val="000000"/>
                </a:solidFill>
                <a:latin typeface="Aileron"/>
              </a:rPr>
              <a:t>. </a:t>
            </a:r>
            <a:r>
              <a:rPr lang="en-US" sz="2534" dirty="0" err="1">
                <a:solidFill>
                  <a:srgbClr val="000000"/>
                </a:solidFill>
                <a:latin typeface="Aileron"/>
              </a:rPr>
              <a:t>Semasa</a:t>
            </a:r>
            <a:r>
              <a:rPr lang="en-US" sz="2534" dirty="0">
                <a:solidFill>
                  <a:srgbClr val="000000"/>
                </a:solidFill>
                <a:latin typeface="Aileron"/>
              </a:rPr>
              <a:t> </a:t>
            </a:r>
            <a:r>
              <a:rPr lang="en-US" sz="2534" dirty="0" err="1">
                <a:solidFill>
                  <a:srgbClr val="000000"/>
                </a:solidFill>
                <a:latin typeface="Aileron"/>
              </a:rPr>
              <a:t>analisis</a:t>
            </a:r>
            <a:r>
              <a:rPr lang="en-US" sz="2534" dirty="0">
                <a:solidFill>
                  <a:srgbClr val="000000"/>
                </a:solidFill>
                <a:latin typeface="Aileron"/>
              </a:rPr>
              <a:t> </a:t>
            </a:r>
            <a:r>
              <a:rPr lang="en-US" sz="2534" dirty="0" err="1">
                <a:solidFill>
                  <a:srgbClr val="000000"/>
                </a:solidFill>
                <a:latin typeface="Aileron"/>
              </a:rPr>
              <a:t>ini</a:t>
            </a:r>
            <a:r>
              <a:rPr lang="en-US" sz="2534" dirty="0">
                <a:solidFill>
                  <a:srgbClr val="000000"/>
                </a:solidFill>
                <a:latin typeface="Aileron"/>
              </a:rPr>
              <a:t>, </a:t>
            </a:r>
            <a:r>
              <a:rPr lang="en-US" sz="2534" dirty="0" err="1">
                <a:solidFill>
                  <a:srgbClr val="000000"/>
                </a:solidFill>
                <a:latin typeface="Aileron"/>
              </a:rPr>
              <a:t>pastikan</a:t>
            </a:r>
            <a:r>
              <a:rPr lang="en-US" sz="2534" dirty="0">
                <a:solidFill>
                  <a:srgbClr val="000000"/>
                </a:solidFill>
                <a:latin typeface="Aileron"/>
              </a:rPr>
              <a:t> </a:t>
            </a:r>
            <a:r>
              <a:rPr lang="en-US" sz="2534" dirty="0" err="1">
                <a:solidFill>
                  <a:srgbClr val="000000"/>
                </a:solidFill>
                <a:latin typeface="Aileron Bold"/>
              </a:rPr>
              <a:t>tiada</a:t>
            </a:r>
            <a:r>
              <a:rPr lang="en-US" sz="2534" dirty="0">
                <a:solidFill>
                  <a:srgbClr val="000000"/>
                </a:solidFill>
                <a:latin typeface="Aileron Bold"/>
              </a:rPr>
              <a:t> </a:t>
            </a:r>
            <a:r>
              <a:rPr lang="en-US" sz="2534" dirty="0" err="1">
                <a:solidFill>
                  <a:srgbClr val="000000"/>
                </a:solidFill>
                <a:latin typeface="Aileron Bold"/>
              </a:rPr>
              <a:t>sesiapa</a:t>
            </a:r>
            <a:r>
              <a:rPr lang="en-US" sz="2534" dirty="0">
                <a:solidFill>
                  <a:srgbClr val="000000"/>
                </a:solidFill>
                <a:latin typeface="Aileron Bold"/>
              </a:rPr>
              <a:t> yang </a:t>
            </a:r>
            <a:r>
              <a:rPr lang="en-US" sz="2534" dirty="0" err="1">
                <a:solidFill>
                  <a:srgbClr val="000000"/>
                </a:solidFill>
                <a:latin typeface="Aileron Bold"/>
              </a:rPr>
              <a:t>menyentuh</a:t>
            </a:r>
            <a:r>
              <a:rPr lang="en-US" sz="2534" dirty="0">
                <a:solidFill>
                  <a:srgbClr val="000000"/>
                </a:solidFill>
                <a:latin typeface="Aileron Bold"/>
              </a:rPr>
              <a:t> </a:t>
            </a:r>
            <a:r>
              <a:rPr lang="en-US" sz="2534" dirty="0" err="1">
                <a:solidFill>
                  <a:srgbClr val="000000"/>
                </a:solidFill>
                <a:latin typeface="Aileron Bold"/>
              </a:rPr>
              <a:t>mangsa</a:t>
            </a:r>
            <a:r>
              <a:rPr lang="en-US" sz="2534" dirty="0">
                <a:solidFill>
                  <a:srgbClr val="000000"/>
                </a:solidFill>
                <a:latin typeface="Aileron"/>
              </a:rPr>
              <a:t>;</a:t>
            </a:r>
          </a:p>
          <a:p>
            <a:pPr marL="787976" lvl="1" indent="-514350" algn="just">
              <a:lnSpc>
                <a:spcPts val="4131"/>
              </a:lnSpc>
              <a:buFont typeface="+mj-lt"/>
              <a:buAutoNum type="arabicPeriod"/>
            </a:pPr>
            <a:r>
              <a:rPr lang="en-US" sz="2534" dirty="0" err="1">
                <a:solidFill>
                  <a:srgbClr val="000000"/>
                </a:solidFill>
                <a:latin typeface="Aileron"/>
              </a:rPr>
              <a:t>Jika</a:t>
            </a:r>
            <a:r>
              <a:rPr lang="en-US" sz="2534" dirty="0">
                <a:solidFill>
                  <a:srgbClr val="000000"/>
                </a:solidFill>
                <a:latin typeface="Aileron"/>
              </a:rPr>
              <a:t> </a:t>
            </a:r>
            <a:r>
              <a:rPr lang="en-US" sz="2534" dirty="0" err="1">
                <a:solidFill>
                  <a:srgbClr val="000000"/>
                </a:solidFill>
                <a:latin typeface="Aileron"/>
              </a:rPr>
              <a:t>tiada</a:t>
            </a:r>
            <a:r>
              <a:rPr lang="en-US" sz="2534" dirty="0">
                <a:solidFill>
                  <a:srgbClr val="000000"/>
                </a:solidFill>
                <a:latin typeface="Aileron"/>
              </a:rPr>
              <a:t> </a:t>
            </a:r>
            <a:r>
              <a:rPr lang="en-US" sz="2534" dirty="0" err="1">
                <a:solidFill>
                  <a:srgbClr val="000000"/>
                </a:solidFill>
                <a:latin typeface="Aileron"/>
              </a:rPr>
              <a:t>kejutan</a:t>
            </a:r>
            <a:r>
              <a:rPr lang="en-US" sz="2534" dirty="0">
                <a:solidFill>
                  <a:srgbClr val="000000"/>
                </a:solidFill>
                <a:latin typeface="Aileron"/>
              </a:rPr>
              <a:t> </a:t>
            </a:r>
            <a:r>
              <a:rPr lang="en-US" sz="2534" dirty="0" err="1">
                <a:solidFill>
                  <a:srgbClr val="000000"/>
                </a:solidFill>
                <a:latin typeface="Aileron"/>
              </a:rPr>
              <a:t>diperlukan</a:t>
            </a:r>
            <a:r>
              <a:rPr lang="en-US" sz="2534" dirty="0">
                <a:solidFill>
                  <a:srgbClr val="000000"/>
                </a:solidFill>
                <a:latin typeface="Aileron"/>
              </a:rPr>
              <a:t>, </a:t>
            </a:r>
            <a:r>
              <a:rPr lang="en-US" sz="2534" dirty="0" err="1">
                <a:solidFill>
                  <a:srgbClr val="000000"/>
                </a:solidFill>
                <a:latin typeface="Aileron"/>
              </a:rPr>
              <a:t>sambung</a:t>
            </a:r>
            <a:r>
              <a:rPr lang="en-US" sz="2534" dirty="0">
                <a:solidFill>
                  <a:srgbClr val="000000"/>
                </a:solidFill>
                <a:latin typeface="Aileron"/>
              </a:rPr>
              <a:t> CPR. </a:t>
            </a:r>
            <a:r>
              <a:rPr lang="en-US" sz="2534" dirty="0" err="1">
                <a:solidFill>
                  <a:srgbClr val="000000"/>
                </a:solidFill>
                <a:latin typeface="Aileron"/>
              </a:rPr>
              <a:t>Jangan</a:t>
            </a:r>
            <a:r>
              <a:rPr lang="en-US" sz="2534" dirty="0">
                <a:solidFill>
                  <a:srgbClr val="000000"/>
                </a:solidFill>
                <a:latin typeface="Aileron"/>
              </a:rPr>
              <a:t> </a:t>
            </a:r>
            <a:r>
              <a:rPr lang="en-US" sz="2534" dirty="0" err="1">
                <a:solidFill>
                  <a:srgbClr val="000000"/>
                </a:solidFill>
                <a:latin typeface="Aileron"/>
              </a:rPr>
              <a:t>sekali</a:t>
            </a:r>
            <a:r>
              <a:rPr lang="en-US" sz="2534" dirty="0">
                <a:solidFill>
                  <a:srgbClr val="000000"/>
                </a:solidFill>
                <a:latin typeface="Aileron"/>
              </a:rPr>
              <a:t>-kali </a:t>
            </a:r>
            <a:r>
              <a:rPr lang="en-US" sz="2534" dirty="0" err="1">
                <a:solidFill>
                  <a:srgbClr val="000000"/>
                </a:solidFill>
                <a:latin typeface="Aileron"/>
              </a:rPr>
              <a:t>menghentikan</a:t>
            </a:r>
            <a:r>
              <a:rPr lang="en-US" sz="2534" dirty="0">
                <a:solidFill>
                  <a:srgbClr val="000000"/>
                </a:solidFill>
                <a:latin typeface="Aileron"/>
              </a:rPr>
              <a:t> </a:t>
            </a:r>
            <a:r>
              <a:rPr lang="en-US" sz="2534" dirty="0" err="1">
                <a:solidFill>
                  <a:srgbClr val="000000"/>
                </a:solidFill>
                <a:latin typeface="Aileron"/>
              </a:rPr>
              <a:t>pemampatan</a:t>
            </a:r>
            <a:r>
              <a:rPr lang="en-US" sz="2534" dirty="0">
                <a:solidFill>
                  <a:srgbClr val="000000"/>
                </a:solidFill>
                <a:latin typeface="Aileron"/>
              </a:rPr>
              <a:t> </a:t>
            </a:r>
            <a:r>
              <a:rPr lang="en-US" sz="2534" dirty="0" err="1">
                <a:solidFill>
                  <a:srgbClr val="000000"/>
                </a:solidFill>
                <a:latin typeface="Aileron"/>
              </a:rPr>
              <a:t>selama</a:t>
            </a:r>
            <a:r>
              <a:rPr lang="en-US" sz="2534" dirty="0">
                <a:solidFill>
                  <a:srgbClr val="000000"/>
                </a:solidFill>
                <a:latin typeface="Aileron"/>
              </a:rPr>
              <a:t> </a:t>
            </a:r>
            <a:r>
              <a:rPr lang="en-US" sz="2534" dirty="0" err="1">
                <a:solidFill>
                  <a:srgbClr val="000000"/>
                </a:solidFill>
                <a:latin typeface="Aileron"/>
              </a:rPr>
              <a:t>lebih</a:t>
            </a:r>
            <a:r>
              <a:rPr lang="en-US" sz="2534" dirty="0">
                <a:solidFill>
                  <a:srgbClr val="000000"/>
                </a:solidFill>
                <a:latin typeface="Aileron"/>
              </a:rPr>
              <a:t> </a:t>
            </a:r>
            <a:r>
              <a:rPr lang="en-US" sz="2534" dirty="0" err="1">
                <a:solidFill>
                  <a:srgbClr val="000000"/>
                </a:solidFill>
                <a:latin typeface="Aileron"/>
              </a:rPr>
              <a:t>daripada</a:t>
            </a:r>
            <a:r>
              <a:rPr lang="en-US" sz="2534" dirty="0">
                <a:solidFill>
                  <a:srgbClr val="000000"/>
                </a:solidFill>
                <a:latin typeface="Aileron"/>
              </a:rPr>
              <a:t> 10 </a:t>
            </a:r>
            <a:r>
              <a:rPr lang="en-US" sz="2534" dirty="0" err="1">
                <a:solidFill>
                  <a:srgbClr val="000000"/>
                </a:solidFill>
                <a:latin typeface="Aileron"/>
              </a:rPr>
              <a:t>saat</a:t>
            </a:r>
            <a:r>
              <a:rPr lang="en-US" sz="2534" dirty="0">
                <a:solidFill>
                  <a:srgbClr val="000000"/>
                </a:solidFill>
                <a:latin typeface="Aileron"/>
              </a:rPr>
              <a:t>;</a:t>
            </a:r>
          </a:p>
          <a:p>
            <a:pPr marL="787976" lvl="1" indent="-514350" algn="just">
              <a:lnSpc>
                <a:spcPts val="4131"/>
              </a:lnSpc>
              <a:buFont typeface="+mj-lt"/>
              <a:buAutoNum type="arabicPeriod"/>
            </a:pPr>
            <a:r>
              <a:rPr lang="en-US" sz="2534" dirty="0" err="1">
                <a:solidFill>
                  <a:srgbClr val="000000"/>
                </a:solidFill>
                <a:latin typeface="Aileron"/>
              </a:rPr>
              <a:t>Jika</a:t>
            </a:r>
            <a:r>
              <a:rPr lang="en-US" sz="2534" dirty="0">
                <a:solidFill>
                  <a:srgbClr val="000000"/>
                </a:solidFill>
                <a:latin typeface="Aileron"/>
              </a:rPr>
              <a:t> </a:t>
            </a:r>
            <a:r>
              <a:rPr lang="en-US" sz="2534" dirty="0" err="1">
                <a:solidFill>
                  <a:srgbClr val="000000"/>
                </a:solidFill>
                <a:latin typeface="Aileron"/>
              </a:rPr>
              <a:t>kejutan</a:t>
            </a:r>
            <a:r>
              <a:rPr lang="en-US" sz="2534" dirty="0">
                <a:solidFill>
                  <a:srgbClr val="000000"/>
                </a:solidFill>
                <a:latin typeface="Aileron"/>
              </a:rPr>
              <a:t> </a:t>
            </a:r>
            <a:r>
              <a:rPr lang="en-US" sz="2534" dirty="0" err="1">
                <a:solidFill>
                  <a:srgbClr val="000000"/>
                </a:solidFill>
                <a:latin typeface="Aileron"/>
              </a:rPr>
              <a:t>diperlukan</a:t>
            </a:r>
            <a:r>
              <a:rPr lang="en-US" sz="2534" dirty="0">
                <a:solidFill>
                  <a:srgbClr val="000000"/>
                </a:solidFill>
                <a:latin typeface="Aileron"/>
              </a:rPr>
              <a:t>, </a:t>
            </a:r>
            <a:r>
              <a:rPr lang="en-US" sz="2534" dirty="0" err="1">
                <a:solidFill>
                  <a:srgbClr val="000000"/>
                </a:solidFill>
                <a:latin typeface="Aileron"/>
              </a:rPr>
              <a:t>pastikan</a:t>
            </a:r>
            <a:r>
              <a:rPr lang="en-US" sz="2534" dirty="0">
                <a:solidFill>
                  <a:srgbClr val="000000"/>
                </a:solidFill>
                <a:latin typeface="Aileron"/>
              </a:rPr>
              <a:t> </a:t>
            </a:r>
            <a:r>
              <a:rPr lang="en-US" sz="2534" dirty="0" err="1">
                <a:solidFill>
                  <a:srgbClr val="000000"/>
                </a:solidFill>
                <a:latin typeface="Aileron"/>
              </a:rPr>
              <a:t>tiada</a:t>
            </a:r>
            <a:r>
              <a:rPr lang="en-US" sz="2534" dirty="0">
                <a:solidFill>
                  <a:srgbClr val="000000"/>
                </a:solidFill>
                <a:latin typeface="Aileron"/>
              </a:rPr>
              <a:t> </a:t>
            </a:r>
            <a:r>
              <a:rPr lang="en-US" sz="2534" dirty="0" err="1">
                <a:solidFill>
                  <a:srgbClr val="000000"/>
                </a:solidFill>
                <a:latin typeface="Aileron"/>
              </a:rPr>
              <a:t>sesiapa</a:t>
            </a:r>
            <a:r>
              <a:rPr lang="en-US" sz="2534" dirty="0">
                <a:solidFill>
                  <a:srgbClr val="000000"/>
                </a:solidFill>
                <a:latin typeface="Aileron"/>
              </a:rPr>
              <a:t> yang </a:t>
            </a:r>
            <a:r>
              <a:rPr lang="en-US" sz="2534" dirty="0" err="1">
                <a:solidFill>
                  <a:srgbClr val="000000"/>
                </a:solidFill>
                <a:latin typeface="Aileron"/>
              </a:rPr>
              <a:t>menyentuh</a:t>
            </a:r>
            <a:r>
              <a:rPr lang="en-US" sz="2534" dirty="0">
                <a:solidFill>
                  <a:srgbClr val="000000"/>
                </a:solidFill>
                <a:latin typeface="Aileron"/>
              </a:rPr>
              <a:t> </a:t>
            </a:r>
            <a:r>
              <a:rPr lang="en-US" sz="2534" dirty="0" err="1">
                <a:solidFill>
                  <a:srgbClr val="000000"/>
                </a:solidFill>
                <a:latin typeface="Aileron"/>
              </a:rPr>
              <a:t>mangsa</a:t>
            </a:r>
            <a:r>
              <a:rPr lang="en-US" sz="2534" dirty="0">
                <a:solidFill>
                  <a:srgbClr val="000000"/>
                </a:solidFill>
                <a:latin typeface="Aileron"/>
              </a:rPr>
              <a:t>, </a:t>
            </a:r>
            <a:r>
              <a:rPr lang="en-US" sz="2534" dirty="0" err="1">
                <a:solidFill>
                  <a:srgbClr val="000000"/>
                </a:solidFill>
                <a:latin typeface="Aileron"/>
              </a:rPr>
              <a:t>tekan</a:t>
            </a:r>
            <a:r>
              <a:rPr lang="en-US" sz="2534" dirty="0">
                <a:solidFill>
                  <a:srgbClr val="000000"/>
                </a:solidFill>
                <a:latin typeface="Aileron"/>
              </a:rPr>
              <a:t> </a:t>
            </a:r>
            <a:r>
              <a:rPr lang="en-US" sz="2534" dirty="0" err="1">
                <a:solidFill>
                  <a:srgbClr val="000000"/>
                </a:solidFill>
                <a:latin typeface="Aileron"/>
              </a:rPr>
              <a:t>butang</a:t>
            </a:r>
            <a:r>
              <a:rPr lang="en-US" sz="2534" dirty="0">
                <a:solidFill>
                  <a:srgbClr val="000000"/>
                </a:solidFill>
                <a:latin typeface="Aileron"/>
              </a:rPr>
              <a:t> </a:t>
            </a:r>
            <a:r>
              <a:rPr lang="en-US" sz="2534" dirty="0" err="1">
                <a:solidFill>
                  <a:srgbClr val="000000"/>
                </a:solidFill>
                <a:latin typeface="Aileron"/>
              </a:rPr>
              <a:t>kejutan</a:t>
            </a:r>
            <a:r>
              <a:rPr lang="en-US" sz="2534" dirty="0">
                <a:solidFill>
                  <a:srgbClr val="000000"/>
                </a:solidFill>
                <a:latin typeface="Aileron"/>
              </a:rPr>
              <a:t> dan </a:t>
            </a:r>
            <a:r>
              <a:rPr lang="en-US" sz="2534" dirty="0" err="1">
                <a:solidFill>
                  <a:srgbClr val="000000"/>
                </a:solidFill>
                <a:latin typeface="Aileron"/>
              </a:rPr>
              <a:t>segera</a:t>
            </a:r>
            <a:r>
              <a:rPr lang="en-US" sz="2534" dirty="0">
                <a:solidFill>
                  <a:srgbClr val="000000"/>
                </a:solidFill>
                <a:latin typeface="Aileron"/>
              </a:rPr>
              <a:t> </a:t>
            </a:r>
            <a:r>
              <a:rPr lang="en-US" sz="2534" dirty="0" err="1">
                <a:solidFill>
                  <a:srgbClr val="000000"/>
                </a:solidFill>
                <a:latin typeface="Aileron"/>
              </a:rPr>
              <a:t>sambung</a:t>
            </a:r>
            <a:r>
              <a:rPr lang="en-US" sz="2534" dirty="0">
                <a:solidFill>
                  <a:srgbClr val="000000"/>
                </a:solidFill>
                <a:latin typeface="Aileron"/>
              </a:rPr>
              <a:t> CPR </a:t>
            </a:r>
            <a:r>
              <a:rPr lang="en-US" sz="2534" dirty="0" err="1">
                <a:solidFill>
                  <a:srgbClr val="000000"/>
                </a:solidFill>
                <a:latin typeface="Aileron"/>
              </a:rPr>
              <a:t>jika</a:t>
            </a:r>
            <a:r>
              <a:rPr lang="en-US" sz="2534" dirty="0">
                <a:solidFill>
                  <a:srgbClr val="000000"/>
                </a:solidFill>
                <a:latin typeface="Aileron"/>
              </a:rPr>
              <a:t> </a:t>
            </a:r>
            <a:r>
              <a:rPr lang="en-US" sz="2534" dirty="0" err="1">
                <a:solidFill>
                  <a:srgbClr val="000000"/>
                </a:solidFill>
                <a:latin typeface="Aileron"/>
              </a:rPr>
              <a:t>masih</a:t>
            </a:r>
            <a:r>
              <a:rPr lang="en-US" sz="2534" dirty="0">
                <a:solidFill>
                  <a:srgbClr val="000000"/>
                </a:solidFill>
                <a:latin typeface="Aileron"/>
              </a:rPr>
              <a:t> </a:t>
            </a:r>
            <a:r>
              <a:rPr lang="en-US" sz="2534" dirty="0" err="1">
                <a:solidFill>
                  <a:srgbClr val="000000"/>
                </a:solidFill>
                <a:latin typeface="Aileron"/>
              </a:rPr>
              <a:t>diperlukan</a:t>
            </a:r>
            <a:r>
              <a:rPr lang="en-US" sz="2534" dirty="0">
                <a:solidFill>
                  <a:srgbClr val="000000"/>
                </a:solidFill>
                <a:latin typeface="Aileron"/>
              </a:rPr>
              <a:t>;</a:t>
            </a:r>
          </a:p>
          <a:p>
            <a:pPr marL="787976" lvl="1" indent="-514350" algn="just">
              <a:lnSpc>
                <a:spcPts val="4131"/>
              </a:lnSpc>
              <a:buFont typeface="+mj-lt"/>
              <a:buAutoNum type="arabicPeriod"/>
            </a:pPr>
            <a:r>
              <a:rPr lang="en-US" sz="2534" dirty="0" err="1">
                <a:solidFill>
                  <a:srgbClr val="000000"/>
                </a:solidFill>
                <a:latin typeface="Aileron"/>
              </a:rPr>
              <a:t>Ulangi</a:t>
            </a:r>
            <a:r>
              <a:rPr lang="en-US" sz="2534" dirty="0">
                <a:solidFill>
                  <a:srgbClr val="000000"/>
                </a:solidFill>
                <a:latin typeface="Aileron"/>
              </a:rPr>
              <a:t> proses </a:t>
            </a:r>
            <a:r>
              <a:rPr lang="en-US" sz="2534" dirty="0" err="1">
                <a:solidFill>
                  <a:srgbClr val="000000"/>
                </a:solidFill>
                <a:latin typeface="Aileron"/>
              </a:rPr>
              <a:t>sehingga</a:t>
            </a:r>
            <a:r>
              <a:rPr lang="en-US" sz="2534" dirty="0">
                <a:solidFill>
                  <a:srgbClr val="000000"/>
                </a:solidFill>
                <a:latin typeface="Aileron"/>
              </a:rPr>
              <a:t> </a:t>
            </a:r>
            <a:r>
              <a:rPr lang="en-US" sz="2534" dirty="0" err="1">
                <a:solidFill>
                  <a:srgbClr val="000000"/>
                </a:solidFill>
                <a:latin typeface="Aileron"/>
              </a:rPr>
              <a:t>ambulans</a:t>
            </a:r>
            <a:r>
              <a:rPr lang="en-US" sz="2534" dirty="0">
                <a:solidFill>
                  <a:srgbClr val="000000"/>
                </a:solidFill>
                <a:latin typeface="Aileron"/>
              </a:rPr>
              <a:t> </a:t>
            </a:r>
            <a:r>
              <a:rPr lang="en-US" sz="2534" dirty="0" err="1">
                <a:solidFill>
                  <a:srgbClr val="000000"/>
                </a:solidFill>
                <a:latin typeface="Aileron"/>
              </a:rPr>
              <a:t>tiba</a:t>
            </a:r>
            <a:r>
              <a:rPr lang="en-US" sz="2534" dirty="0">
                <a:solidFill>
                  <a:srgbClr val="000000"/>
                </a:solidFill>
                <a:latin typeface="Aileron"/>
              </a:rPr>
              <a:t>.</a:t>
            </a:r>
          </a:p>
        </p:txBody>
      </p:sp>
      <p:sp>
        <p:nvSpPr>
          <p:cNvPr id="5" name="TextBox 5"/>
          <p:cNvSpPr txBox="1"/>
          <p:nvPr/>
        </p:nvSpPr>
        <p:spPr>
          <a:xfrm>
            <a:off x="1199019" y="1009650"/>
            <a:ext cx="15889962" cy="626697"/>
          </a:xfrm>
          <a:prstGeom prst="rect">
            <a:avLst/>
          </a:prstGeom>
        </p:spPr>
        <p:txBody>
          <a:bodyPr lIns="0" tIns="0" rIns="0" bIns="0" rtlCol="0" anchor="t">
            <a:spAutoFit/>
          </a:bodyPr>
          <a:lstStyle/>
          <a:p>
            <a:pPr algn="ctr">
              <a:lnSpc>
                <a:spcPts val="5047"/>
              </a:lnSpc>
            </a:pPr>
            <a:r>
              <a:rPr lang="en-US" sz="4006" spc="20">
                <a:solidFill>
                  <a:srgbClr val="2B2C30"/>
                </a:solidFill>
                <a:latin typeface="Playfair Display Bold"/>
              </a:rPr>
              <a:t>CARA MENGGUNAKAN AED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028700" y="2187427"/>
            <a:ext cx="3827345" cy="2097952"/>
          </a:xfrm>
          <a:custGeom>
            <a:avLst/>
            <a:gdLst/>
            <a:ahLst/>
            <a:cxnLst/>
            <a:rect l="l" t="t" r="r" b="b"/>
            <a:pathLst>
              <a:path w="3827345" h="2097952">
                <a:moveTo>
                  <a:pt x="0" y="0"/>
                </a:moveTo>
                <a:lnTo>
                  <a:pt x="3827345" y="0"/>
                </a:lnTo>
                <a:lnTo>
                  <a:pt x="3827345" y="2097952"/>
                </a:lnTo>
                <a:lnTo>
                  <a:pt x="0" y="2097952"/>
                </a:lnTo>
                <a:lnTo>
                  <a:pt x="0" y="0"/>
                </a:lnTo>
                <a:close/>
              </a:path>
            </a:pathLst>
          </a:custGeom>
          <a:blipFill>
            <a:blip r:embed="rId3"/>
            <a:stretch>
              <a:fillRect/>
            </a:stretch>
          </a:blipFill>
        </p:spPr>
      </p:sp>
      <p:sp>
        <p:nvSpPr>
          <p:cNvPr id="4" name="Freeform 4"/>
          <p:cNvSpPr/>
          <p:nvPr/>
        </p:nvSpPr>
        <p:spPr>
          <a:xfrm>
            <a:off x="9241359" y="2187427"/>
            <a:ext cx="2951240" cy="2261432"/>
          </a:xfrm>
          <a:custGeom>
            <a:avLst/>
            <a:gdLst/>
            <a:ahLst/>
            <a:cxnLst/>
            <a:rect l="l" t="t" r="r" b="b"/>
            <a:pathLst>
              <a:path w="2951240" h="2261432">
                <a:moveTo>
                  <a:pt x="0" y="0"/>
                </a:moveTo>
                <a:lnTo>
                  <a:pt x="2951240" y="0"/>
                </a:lnTo>
                <a:lnTo>
                  <a:pt x="2951240" y="2261431"/>
                </a:lnTo>
                <a:lnTo>
                  <a:pt x="0" y="2261431"/>
                </a:lnTo>
                <a:lnTo>
                  <a:pt x="0" y="0"/>
                </a:lnTo>
                <a:close/>
              </a:path>
            </a:pathLst>
          </a:custGeom>
          <a:blipFill>
            <a:blip r:embed="rId4"/>
            <a:stretch>
              <a:fillRect r="-33650"/>
            </a:stretch>
          </a:blipFill>
        </p:spPr>
      </p:sp>
      <p:sp>
        <p:nvSpPr>
          <p:cNvPr id="5" name="Freeform 5"/>
          <p:cNvSpPr/>
          <p:nvPr/>
        </p:nvSpPr>
        <p:spPr>
          <a:xfrm>
            <a:off x="1028700" y="5143500"/>
            <a:ext cx="3827345" cy="3394404"/>
          </a:xfrm>
          <a:custGeom>
            <a:avLst/>
            <a:gdLst/>
            <a:ahLst/>
            <a:cxnLst/>
            <a:rect l="l" t="t" r="r" b="b"/>
            <a:pathLst>
              <a:path w="3827345" h="3394404">
                <a:moveTo>
                  <a:pt x="0" y="0"/>
                </a:moveTo>
                <a:lnTo>
                  <a:pt x="3827345" y="0"/>
                </a:lnTo>
                <a:lnTo>
                  <a:pt x="3827345" y="3394404"/>
                </a:lnTo>
                <a:lnTo>
                  <a:pt x="0" y="3394404"/>
                </a:lnTo>
                <a:lnTo>
                  <a:pt x="0" y="0"/>
                </a:lnTo>
                <a:close/>
              </a:path>
            </a:pathLst>
          </a:custGeom>
          <a:blipFill>
            <a:blip r:embed="rId5"/>
            <a:stretch>
              <a:fillRect/>
            </a:stretch>
          </a:blipFill>
        </p:spPr>
      </p:sp>
      <p:sp>
        <p:nvSpPr>
          <p:cNvPr id="6" name="Freeform 6"/>
          <p:cNvSpPr/>
          <p:nvPr/>
        </p:nvSpPr>
        <p:spPr>
          <a:xfrm>
            <a:off x="9348654" y="5549921"/>
            <a:ext cx="3441001" cy="2761297"/>
          </a:xfrm>
          <a:custGeom>
            <a:avLst/>
            <a:gdLst/>
            <a:ahLst/>
            <a:cxnLst/>
            <a:rect l="l" t="t" r="r" b="b"/>
            <a:pathLst>
              <a:path w="3441001" h="2761297">
                <a:moveTo>
                  <a:pt x="0" y="0"/>
                </a:moveTo>
                <a:lnTo>
                  <a:pt x="3441001" y="0"/>
                </a:lnTo>
                <a:lnTo>
                  <a:pt x="3441001" y="2761297"/>
                </a:lnTo>
                <a:lnTo>
                  <a:pt x="0" y="2761297"/>
                </a:lnTo>
                <a:lnTo>
                  <a:pt x="0" y="0"/>
                </a:lnTo>
                <a:close/>
              </a:path>
            </a:pathLst>
          </a:custGeom>
          <a:blipFill>
            <a:blip r:embed="rId6"/>
            <a:stretch>
              <a:fillRect/>
            </a:stretch>
          </a:blipFill>
        </p:spPr>
      </p:sp>
      <p:sp>
        <p:nvSpPr>
          <p:cNvPr id="7" name="TextBox 7"/>
          <p:cNvSpPr txBox="1"/>
          <p:nvPr/>
        </p:nvSpPr>
        <p:spPr>
          <a:xfrm>
            <a:off x="1199019" y="371475"/>
            <a:ext cx="15889962" cy="1264872"/>
          </a:xfrm>
          <a:prstGeom prst="rect">
            <a:avLst/>
          </a:prstGeom>
        </p:spPr>
        <p:txBody>
          <a:bodyPr lIns="0" tIns="0" rIns="0" bIns="0" rtlCol="0" anchor="t">
            <a:spAutoFit/>
          </a:bodyPr>
          <a:lstStyle/>
          <a:p>
            <a:pPr algn="ctr">
              <a:lnSpc>
                <a:spcPts val="5047"/>
              </a:lnSpc>
            </a:pPr>
            <a:r>
              <a:rPr lang="en-US" sz="4006" spc="20">
                <a:solidFill>
                  <a:srgbClr val="2B2C30"/>
                </a:solidFill>
                <a:latin typeface="Playfair Display Bold"/>
              </a:rPr>
              <a:t>PERKARA YANG PERLU DIPERTIMBANGKAN APABILA MENGGUNAKAN AED</a:t>
            </a:r>
          </a:p>
        </p:txBody>
      </p:sp>
      <p:sp>
        <p:nvSpPr>
          <p:cNvPr id="8" name="TextBox 8"/>
          <p:cNvSpPr txBox="1"/>
          <p:nvPr/>
        </p:nvSpPr>
        <p:spPr>
          <a:xfrm>
            <a:off x="5373071" y="2280206"/>
            <a:ext cx="3689262" cy="2267856"/>
          </a:xfrm>
          <a:prstGeom prst="rect">
            <a:avLst/>
          </a:prstGeom>
        </p:spPr>
        <p:txBody>
          <a:bodyPr lIns="0" tIns="0" rIns="0" bIns="0" rtlCol="0" anchor="t">
            <a:spAutoFit/>
          </a:bodyPr>
          <a:lstStyle/>
          <a:p>
            <a:pPr>
              <a:lnSpc>
                <a:spcPts val="2867"/>
              </a:lnSpc>
            </a:pPr>
            <a:r>
              <a:rPr lang="en-US" sz="1991">
                <a:solidFill>
                  <a:srgbClr val="000000"/>
                </a:solidFill>
                <a:latin typeface="Aileron Bold"/>
              </a:rPr>
              <a:t>DADA YANG BERBULU</a:t>
            </a:r>
          </a:p>
          <a:p>
            <a:pPr>
              <a:lnSpc>
                <a:spcPts val="1971"/>
              </a:lnSpc>
            </a:pPr>
            <a:endParaRPr lang="en-US" sz="1991">
              <a:solidFill>
                <a:srgbClr val="000000"/>
              </a:solidFill>
              <a:latin typeface="Aileron Bold"/>
            </a:endParaRPr>
          </a:p>
          <a:p>
            <a:pPr>
              <a:lnSpc>
                <a:spcPts val="2230"/>
              </a:lnSpc>
            </a:pPr>
            <a:r>
              <a:rPr lang="en-US" sz="1991">
                <a:solidFill>
                  <a:srgbClr val="000000"/>
                </a:solidFill>
                <a:latin typeface="Aileron"/>
              </a:rPr>
              <a:t>Dada yang berbulu tebal boleh mengganggu aliran elektrik atau AED berfungsi dengan baik. Sebaik-baiknya bulu yang tebal dicukur sebelum melekatkan pad AED.</a:t>
            </a:r>
          </a:p>
        </p:txBody>
      </p:sp>
      <p:sp>
        <p:nvSpPr>
          <p:cNvPr id="9" name="TextBox 9"/>
          <p:cNvSpPr txBox="1"/>
          <p:nvPr/>
        </p:nvSpPr>
        <p:spPr>
          <a:xfrm>
            <a:off x="12896951" y="2000326"/>
            <a:ext cx="4618177" cy="3231615"/>
          </a:xfrm>
          <a:prstGeom prst="rect">
            <a:avLst/>
          </a:prstGeom>
        </p:spPr>
        <p:txBody>
          <a:bodyPr lIns="0" tIns="0" rIns="0" bIns="0" rtlCol="0" anchor="t">
            <a:spAutoFit/>
          </a:bodyPr>
          <a:lstStyle/>
          <a:p>
            <a:pPr>
              <a:lnSpc>
                <a:spcPts val="2421"/>
              </a:lnSpc>
            </a:pPr>
            <a:r>
              <a:rPr lang="en-US" sz="1984">
                <a:solidFill>
                  <a:srgbClr val="000000"/>
                </a:solidFill>
                <a:latin typeface="Aileron Bold"/>
              </a:rPr>
              <a:t>MANGSA BERADA DALAM AIR ATAU DADA MANGSA BASAH DENGAN AIR</a:t>
            </a:r>
          </a:p>
          <a:p>
            <a:pPr>
              <a:lnSpc>
                <a:spcPts val="1965"/>
              </a:lnSpc>
            </a:pPr>
            <a:endParaRPr lang="en-US" sz="1984">
              <a:solidFill>
                <a:srgbClr val="000000"/>
              </a:solidFill>
              <a:latin typeface="Aileron Bold"/>
            </a:endParaRPr>
          </a:p>
          <a:p>
            <a:pPr>
              <a:lnSpc>
                <a:spcPts val="2401"/>
              </a:lnSpc>
            </a:pPr>
            <a:r>
              <a:rPr lang="en-US" sz="1984">
                <a:solidFill>
                  <a:srgbClr val="000000"/>
                </a:solidFill>
                <a:latin typeface="Aileron"/>
              </a:rPr>
              <a:t>Air boleh mengalirkan tenaga elektrik dan ini mengurangkan keberkesanan terapi elektrik kepada mangsa. Jika mangsa berada dalam air, keluarkan mangsa dari kawasan tersebut terlebih dahulu. Jika dada mangsa basah dengan air, lap sehingga kering sebelum melekatkan pad AED.</a:t>
            </a:r>
          </a:p>
        </p:txBody>
      </p:sp>
      <p:sp>
        <p:nvSpPr>
          <p:cNvPr id="10" name="TextBox 10"/>
          <p:cNvSpPr txBox="1"/>
          <p:nvPr/>
        </p:nvSpPr>
        <p:spPr>
          <a:xfrm>
            <a:off x="5194045" y="5530871"/>
            <a:ext cx="4047313" cy="3238716"/>
          </a:xfrm>
          <a:prstGeom prst="rect">
            <a:avLst/>
          </a:prstGeom>
        </p:spPr>
        <p:txBody>
          <a:bodyPr lIns="0" tIns="0" rIns="0" bIns="0" rtlCol="0" anchor="t">
            <a:spAutoFit/>
          </a:bodyPr>
          <a:lstStyle/>
          <a:p>
            <a:pPr>
              <a:lnSpc>
                <a:spcPts val="2449"/>
              </a:lnSpc>
            </a:pPr>
            <a:r>
              <a:rPr lang="en-US" sz="1944">
                <a:solidFill>
                  <a:srgbClr val="000000"/>
                </a:solidFill>
                <a:latin typeface="Aileron Bold"/>
              </a:rPr>
              <a:t>MANGSA MEMPUNYAI ALAT PERENTAK JANTUNG  </a:t>
            </a:r>
            <a:r>
              <a:rPr lang="en-US" sz="1944">
                <a:solidFill>
                  <a:srgbClr val="000000"/>
                </a:solidFill>
                <a:latin typeface="Aileron Bold Italics"/>
              </a:rPr>
              <a:t>(PACEMAKER)</a:t>
            </a:r>
          </a:p>
          <a:p>
            <a:pPr>
              <a:lnSpc>
                <a:spcPts val="1750"/>
              </a:lnSpc>
            </a:pPr>
            <a:endParaRPr lang="en-US" sz="1944">
              <a:solidFill>
                <a:srgbClr val="000000"/>
              </a:solidFill>
              <a:latin typeface="Aileron Bold Italics"/>
            </a:endParaRPr>
          </a:p>
          <a:p>
            <a:pPr>
              <a:lnSpc>
                <a:spcPts val="2372"/>
              </a:lnSpc>
            </a:pPr>
            <a:r>
              <a:rPr lang="en-US" sz="1944">
                <a:solidFill>
                  <a:srgbClr val="000000"/>
                </a:solidFill>
                <a:latin typeface="Aileron"/>
              </a:rPr>
              <a:t>Alat perentak jantung biasanya dipasang di bawah kulit di bahagian dada. Elakkan daripada melekatkan pad AED di atas bahagian tersebut. Anjakkan sedikit kedudukan pad AED supaya aliran elektrik dari AED berkesan.</a:t>
            </a:r>
          </a:p>
        </p:txBody>
      </p:sp>
      <p:sp>
        <p:nvSpPr>
          <p:cNvPr id="11" name="TextBox 11"/>
          <p:cNvSpPr txBox="1"/>
          <p:nvPr/>
        </p:nvSpPr>
        <p:spPr>
          <a:xfrm>
            <a:off x="12961105" y="5763448"/>
            <a:ext cx="4362349" cy="3006139"/>
          </a:xfrm>
          <a:prstGeom prst="rect">
            <a:avLst/>
          </a:prstGeom>
        </p:spPr>
        <p:txBody>
          <a:bodyPr lIns="0" tIns="0" rIns="0" bIns="0" rtlCol="0" anchor="t">
            <a:spAutoFit/>
          </a:bodyPr>
          <a:lstStyle/>
          <a:p>
            <a:pPr>
              <a:lnSpc>
                <a:spcPts val="2412"/>
              </a:lnSpc>
            </a:pPr>
            <a:r>
              <a:rPr lang="en-US" sz="1977">
                <a:solidFill>
                  <a:srgbClr val="000000"/>
                </a:solidFill>
                <a:latin typeface="Aileron Bold"/>
              </a:rPr>
              <a:t>MANGSA MEMPUNYAI UBATAN YANG DILEKATKAN PADA DADA</a:t>
            </a:r>
          </a:p>
          <a:p>
            <a:pPr>
              <a:lnSpc>
                <a:spcPts val="1957"/>
              </a:lnSpc>
            </a:pPr>
            <a:endParaRPr lang="en-US" sz="1977">
              <a:solidFill>
                <a:srgbClr val="000000"/>
              </a:solidFill>
              <a:latin typeface="Aileron Bold"/>
            </a:endParaRPr>
          </a:p>
          <a:p>
            <a:pPr algn="l">
              <a:lnSpc>
                <a:spcPts val="2412"/>
              </a:lnSpc>
            </a:pPr>
            <a:r>
              <a:rPr lang="en-US" sz="1977">
                <a:solidFill>
                  <a:srgbClr val="000000"/>
                </a:solidFill>
                <a:latin typeface="Aileron"/>
              </a:rPr>
              <a:t>Jangan letakkan pad AED di atas ubatan yang dilekatkan pada dada kerana boleh menyebabkan aliran elektrik terganggu  dari boleh melukakan kulit. Ubatan tersebut boleh dibuang dan kulit dilap terlebih dahulu sebelum melekatkan pad AED.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sp>
        <p:nvSpPr>
          <p:cNvPr id="3" name="Freeform 3"/>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8999"/>
            </a:blip>
            <a:stretch>
              <a:fillRect/>
            </a:stretch>
          </a:blipFill>
        </p:spPr>
      </p:sp>
      <p:sp>
        <p:nvSpPr>
          <p:cNvPr id="7" name="TextBox 7"/>
          <p:cNvSpPr txBox="1"/>
          <p:nvPr/>
        </p:nvSpPr>
        <p:spPr>
          <a:xfrm>
            <a:off x="4236347" y="4348786"/>
            <a:ext cx="9815307" cy="2766619"/>
          </a:xfrm>
          <a:prstGeom prst="rect">
            <a:avLst/>
          </a:prstGeom>
        </p:spPr>
        <p:txBody>
          <a:bodyPr lIns="0" tIns="0" rIns="0" bIns="0" rtlCol="0" anchor="t">
            <a:spAutoFit/>
          </a:bodyPr>
          <a:lstStyle/>
          <a:p>
            <a:pPr algn="ctr">
              <a:lnSpc>
                <a:spcPts val="22684"/>
              </a:lnSpc>
            </a:pPr>
            <a:r>
              <a:rPr lang="en-US" sz="16437" spc="1610">
                <a:solidFill>
                  <a:srgbClr val="FFFFFF"/>
                </a:solidFill>
                <a:latin typeface="Oswald Bold"/>
              </a:rPr>
              <a:t>KASIH</a:t>
            </a:r>
          </a:p>
        </p:txBody>
      </p:sp>
      <p:sp>
        <p:nvSpPr>
          <p:cNvPr id="8" name="TextBox 8"/>
          <p:cNvSpPr txBox="1"/>
          <p:nvPr/>
        </p:nvSpPr>
        <p:spPr>
          <a:xfrm>
            <a:off x="4236347" y="3442248"/>
            <a:ext cx="9815307" cy="1186902"/>
          </a:xfrm>
          <a:prstGeom prst="rect">
            <a:avLst/>
          </a:prstGeom>
        </p:spPr>
        <p:txBody>
          <a:bodyPr lIns="0" tIns="0" rIns="0" bIns="0" rtlCol="0" anchor="t">
            <a:spAutoFit/>
          </a:bodyPr>
          <a:lstStyle/>
          <a:p>
            <a:pPr algn="ctr">
              <a:lnSpc>
                <a:spcPts val="9748"/>
              </a:lnSpc>
            </a:pPr>
            <a:r>
              <a:rPr lang="en-US" sz="7063" spc="692">
                <a:solidFill>
                  <a:srgbClr val="FFFFFF"/>
                </a:solidFill>
                <a:latin typeface="Oswald Bold"/>
              </a:rPr>
              <a:t>TERIMA</a:t>
            </a:r>
          </a:p>
        </p:txBody>
      </p:sp>
      <p:sp>
        <p:nvSpPr>
          <p:cNvPr id="9" name="Freeform 9"/>
          <p:cNvSpPr/>
          <p:nvPr/>
        </p:nvSpPr>
        <p:spPr>
          <a:xfrm>
            <a:off x="-1" y="0"/>
            <a:ext cx="5764563" cy="462915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l="-56518" t="-100000"/>
            </a:stretch>
          </a:blipFill>
        </p:spPr>
      </p:sp>
      <p:pic>
        <p:nvPicPr>
          <p:cNvPr id="10" name="Picture 9">
            <a:extLst>
              <a:ext uri="{FF2B5EF4-FFF2-40B4-BE49-F238E27FC236}">
                <a16:creationId xmlns:a16="http://schemas.microsoft.com/office/drawing/2014/main" id="{71644FA8-4D0B-4595-B71B-C8A872AE559B}"/>
              </a:ext>
            </a:extLst>
          </p:cNvPr>
          <p:cNvPicPr>
            <a:picLocks noChangeAspect="1"/>
          </p:cNvPicPr>
          <p:nvPr/>
        </p:nvPicPr>
        <p:blipFill rotWithShape="1">
          <a:blip r:embed="rId5"/>
          <a:srcRect r="23002" b="31482"/>
          <a:stretch/>
        </p:blipFill>
        <p:spPr>
          <a:xfrm>
            <a:off x="4800600" y="3238500"/>
            <a:ext cx="13487400" cy="7048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028700" y="2073520"/>
            <a:ext cx="6151299" cy="3852240"/>
          </a:xfrm>
          <a:custGeom>
            <a:avLst/>
            <a:gdLst/>
            <a:ahLst/>
            <a:cxnLst/>
            <a:rect l="l" t="t" r="r" b="b"/>
            <a:pathLst>
              <a:path w="6151299" h="3852240">
                <a:moveTo>
                  <a:pt x="0" y="0"/>
                </a:moveTo>
                <a:lnTo>
                  <a:pt x="6151299" y="0"/>
                </a:lnTo>
                <a:lnTo>
                  <a:pt x="6151299" y="3852240"/>
                </a:lnTo>
                <a:lnTo>
                  <a:pt x="0" y="3852240"/>
                </a:lnTo>
                <a:lnTo>
                  <a:pt x="0" y="0"/>
                </a:lnTo>
                <a:close/>
              </a:path>
            </a:pathLst>
          </a:custGeom>
          <a:blipFill>
            <a:blip r:embed="rId3"/>
            <a:stretch>
              <a:fillRect/>
            </a:stretch>
          </a:blipFill>
        </p:spPr>
      </p:sp>
      <p:sp>
        <p:nvSpPr>
          <p:cNvPr id="4" name="Freeform 4"/>
          <p:cNvSpPr/>
          <p:nvPr/>
        </p:nvSpPr>
        <p:spPr>
          <a:xfrm flipH="1">
            <a:off x="1723292" y="5143500"/>
            <a:ext cx="6393827" cy="4546021"/>
          </a:xfrm>
          <a:custGeom>
            <a:avLst/>
            <a:gdLst/>
            <a:ahLst/>
            <a:cxnLst/>
            <a:rect l="l" t="t" r="r" b="b"/>
            <a:pathLst>
              <a:path w="6393827" h="4546021">
                <a:moveTo>
                  <a:pt x="6393827" y="0"/>
                </a:moveTo>
                <a:lnTo>
                  <a:pt x="0" y="0"/>
                </a:lnTo>
                <a:lnTo>
                  <a:pt x="0" y="4546021"/>
                </a:lnTo>
                <a:lnTo>
                  <a:pt x="6393827" y="4546021"/>
                </a:lnTo>
                <a:lnTo>
                  <a:pt x="6393827" y="0"/>
                </a:lnTo>
                <a:close/>
              </a:path>
            </a:pathLst>
          </a:custGeom>
          <a:blipFill>
            <a:blip r:embed="rId4"/>
            <a:stretch>
              <a:fillRect/>
            </a:stretch>
          </a:blipFill>
        </p:spPr>
      </p:sp>
      <p:sp>
        <p:nvSpPr>
          <p:cNvPr id="5" name="TextBox 5"/>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Italics"/>
              </a:rPr>
              <a:t>CARDIOPULMONARY RESUSCITATION</a:t>
            </a:r>
            <a:r>
              <a:rPr lang="en-US" sz="4545" spc="22">
                <a:solidFill>
                  <a:srgbClr val="2B2C30"/>
                </a:solidFill>
                <a:latin typeface="Playfair Display Bold"/>
              </a:rPr>
              <a:t> (CPR)</a:t>
            </a:r>
          </a:p>
        </p:txBody>
      </p:sp>
      <p:sp>
        <p:nvSpPr>
          <p:cNvPr id="6" name="TextBox 6"/>
          <p:cNvSpPr txBox="1"/>
          <p:nvPr/>
        </p:nvSpPr>
        <p:spPr>
          <a:xfrm>
            <a:off x="8117119" y="3025421"/>
            <a:ext cx="9142181" cy="5042168"/>
          </a:xfrm>
          <a:prstGeom prst="rect">
            <a:avLst/>
          </a:prstGeom>
        </p:spPr>
        <p:txBody>
          <a:bodyPr lIns="0" tIns="0" rIns="0" bIns="0" rtlCol="0" anchor="t">
            <a:spAutoFit/>
          </a:bodyPr>
          <a:lstStyle/>
          <a:p>
            <a:pPr marL="618430" lvl="1" indent="-309215" algn="just">
              <a:lnSpc>
                <a:spcPts val="4010"/>
              </a:lnSpc>
              <a:buFont typeface="Arial"/>
              <a:buChar char="•"/>
            </a:pPr>
            <a:r>
              <a:rPr lang="en-US" sz="2864">
                <a:solidFill>
                  <a:srgbClr val="000000"/>
                </a:solidFill>
                <a:latin typeface="Aileron Italics"/>
              </a:rPr>
              <a:t>”Cardiopulmonary Resuscitation (CPR)”</a:t>
            </a:r>
            <a:r>
              <a:rPr lang="en-US" sz="2864">
                <a:solidFill>
                  <a:srgbClr val="000000"/>
                </a:solidFill>
                <a:latin typeface="Aileron"/>
              </a:rPr>
              <a:t> adalah pertolongan cemas kepada mangsa yang tidak mempunyai denyutan nadi dan tidak bernafas;</a:t>
            </a:r>
          </a:p>
          <a:p>
            <a:pPr algn="just">
              <a:lnSpc>
                <a:spcPts val="4010"/>
              </a:lnSpc>
            </a:pPr>
            <a:endParaRPr lang="en-US" sz="2864">
              <a:solidFill>
                <a:srgbClr val="000000"/>
              </a:solidFill>
              <a:latin typeface="Aileron"/>
            </a:endParaRPr>
          </a:p>
          <a:p>
            <a:pPr marL="618430" lvl="1" indent="-309215" algn="just">
              <a:lnSpc>
                <a:spcPts val="4010"/>
              </a:lnSpc>
              <a:buFont typeface="Arial"/>
              <a:buChar char="•"/>
            </a:pPr>
            <a:r>
              <a:rPr lang="en-US" sz="2864">
                <a:solidFill>
                  <a:srgbClr val="000000"/>
                </a:solidFill>
                <a:latin typeface="Aileron"/>
              </a:rPr>
              <a:t>Merupakan kombinasi terknik bantuan pernafasan dan juga tekanan dada;</a:t>
            </a:r>
          </a:p>
          <a:p>
            <a:pPr algn="just">
              <a:lnSpc>
                <a:spcPts val="4010"/>
              </a:lnSpc>
            </a:pPr>
            <a:endParaRPr lang="en-US" sz="2864">
              <a:solidFill>
                <a:srgbClr val="000000"/>
              </a:solidFill>
              <a:latin typeface="Aileron"/>
            </a:endParaRPr>
          </a:p>
          <a:p>
            <a:pPr marL="618430" lvl="1" indent="-309215" algn="just">
              <a:lnSpc>
                <a:spcPts val="4010"/>
              </a:lnSpc>
              <a:buFont typeface="Arial"/>
              <a:buChar char="•"/>
            </a:pPr>
            <a:r>
              <a:rPr lang="en-US" sz="2864">
                <a:solidFill>
                  <a:srgbClr val="000000"/>
                </a:solidFill>
                <a:latin typeface="Aileron"/>
              </a:rPr>
              <a:t>Cara ini darah yang mengandungi oksigen akan terus mengalir ke otak dan organ-organ penting hingga bantuan pihak perubatan sewajarnya tiba.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028700" y="4636698"/>
            <a:ext cx="8538696" cy="4246679"/>
          </a:xfrm>
          <a:custGeom>
            <a:avLst/>
            <a:gdLst/>
            <a:ahLst/>
            <a:cxnLst/>
            <a:rect l="l" t="t" r="r" b="b"/>
            <a:pathLst>
              <a:path w="8538696" h="4246679">
                <a:moveTo>
                  <a:pt x="0" y="0"/>
                </a:moveTo>
                <a:lnTo>
                  <a:pt x="8538696" y="0"/>
                </a:lnTo>
                <a:lnTo>
                  <a:pt x="8538696" y="4246679"/>
                </a:lnTo>
                <a:lnTo>
                  <a:pt x="0" y="4246679"/>
                </a:lnTo>
                <a:lnTo>
                  <a:pt x="0" y="0"/>
                </a:lnTo>
                <a:close/>
              </a:path>
            </a:pathLst>
          </a:custGeom>
          <a:blipFill>
            <a:blip r:embed="rId3"/>
            <a:stretch>
              <a:fillRect/>
            </a:stretch>
          </a:blipFill>
        </p:spPr>
      </p:sp>
      <p:sp>
        <p:nvSpPr>
          <p:cNvPr id="4" name="TextBox 4"/>
          <p:cNvSpPr txBox="1"/>
          <p:nvPr/>
        </p:nvSpPr>
        <p:spPr>
          <a:xfrm>
            <a:off x="1028700" y="1518065"/>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KENAPA PERLU BELAJAR CPR?</a:t>
            </a:r>
          </a:p>
        </p:txBody>
      </p:sp>
      <p:sp>
        <p:nvSpPr>
          <p:cNvPr id="5" name="TextBox 5"/>
          <p:cNvSpPr txBox="1"/>
          <p:nvPr/>
        </p:nvSpPr>
        <p:spPr>
          <a:xfrm>
            <a:off x="9072222" y="3263877"/>
            <a:ext cx="8187078" cy="3846885"/>
          </a:xfrm>
          <a:prstGeom prst="rect">
            <a:avLst/>
          </a:prstGeom>
        </p:spPr>
        <p:txBody>
          <a:bodyPr lIns="0" tIns="0" rIns="0" bIns="0" rtlCol="0" anchor="t">
            <a:spAutoFit/>
          </a:bodyPr>
          <a:lstStyle/>
          <a:p>
            <a:pPr marL="600910" lvl="1" indent="-300455" algn="just">
              <a:lnSpc>
                <a:spcPts val="3757"/>
              </a:lnSpc>
              <a:buFont typeface="Arial"/>
              <a:buChar char="•"/>
            </a:pPr>
            <a:r>
              <a:rPr lang="en-US" sz="2783">
                <a:solidFill>
                  <a:srgbClr val="000000"/>
                </a:solidFill>
                <a:latin typeface="Aileron"/>
              </a:rPr>
              <a:t>Kerana ada kes – kes kematian mengejut berlaku di luar hospital contoh seperti kes - kes serangan jantung dan lain – lain. </a:t>
            </a:r>
          </a:p>
          <a:p>
            <a:pPr algn="just">
              <a:lnSpc>
                <a:spcPts val="3757"/>
              </a:lnSpc>
            </a:pPr>
            <a:endParaRPr lang="en-US" sz="2783">
              <a:solidFill>
                <a:srgbClr val="000000"/>
              </a:solidFill>
              <a:latin typeface="Aileron"/>
            </a:endParaRPr>
          </a:p>
          <a:p>
            <a:pPr marL="600910" lvl="1" indent="-300455" algn="just">
              <a:lnSpc>
                <a:spcPts val="3757"/>
              </a:lnSpc>
              <a:buFont typeface="Arial"/>
              <a:buChar char="•"/>
            </a:pPr>
            <a:r>
              <a:rPr lang="en-US" sz="2783">
                <a:solidFill>
                  <a:srgbClr val="000000"/>
                </a:solidFill>
                <a:latin typeface="Aileron"/>
              </a:rPr>
              <a:t>Kerana orang yang mempelajari cpr dapat menyelamatkan mangsa serangan jantung </a:t>
            </a:r>
            <a:r>
              <a:rPr lang="en-US" sz="2783">
                <a:solidFill>
                  <a:srgbClr val="000000"/>
                </a:solidFill>
                <a:latin typeface="Aileron Italics"/>
              </a:rPr>
              <a:t>(cardiac arrest)</a:t>
            </a:r>
            <a:r>
              <a:rPr lang="en-US" sz="2783">
                <a:solidFill>
                  <a:srgbClr val="000000"/>
                </a:solidFill>
                <a:latin typeface="Aileron"/>
              </a:rPr>
              <a:t>.</a:t>
            </a:r>
          </a:p>
          <a:p>
            <a:pPr algn="just">
              <a:lnSpc>
                <a:spcPts val="4707"/>
              </a:lnSpc>
            </a:pPr>
            <a:endParaRPr lang="en-US" sz="2783">
              <a:solidFill>
                <a:srgbClr val="000000"/>
              </a:solidFill>
              <a:latin typeface="Ailero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7235671" y="2966496"/>
            <a:ext cx="9951851" cy="5916881"/>
          </a:xfrm>
          <a:prstGeom prst="rect">
            <a:avLst/>
          </a:prstGeom>
        </p:spPr>
        <p:txBody>
          <a:bodyPr lIns="0" tIns="0" rIns="0" bIns="0" rtlCol="0" anchor="t">
            <a:spAutoFit/>
          </a:bodyPr>
          <a:lstStyle/>
          <a:p>
            <a:pPr>
              <a:lnSpc>
                <a:spcPts val="4600"/>
              </a:lnSpc>
            </a:pPr>
            <a:r>
              <a:rPr lang="en-US" sz="2839">
                <a:solidFill>
                  <a:srgbClr val="000000"/>
                </a:solidFill>
                <a:latin typeface="Aileron Bold Italics"/>
              </a:rPr>
              <a:t>Sudden Death</a:t>
            </a:r>
          </a:p>
          <a:p>
            <a:pPr marL="613152" lvl="1" indent="-306576" algn="just">
              <a:lnSpc>
                <a:spcPts val="4600"/>
              </a:lnSpc>
              <a:buFont typeface="Arial"/>
              <a:buChar char="•"/>
            </a:pPr>
            <a:r>
              <a:rPr lang="en-US" sz="2839">
                <a:solidFill>
                  <a:srgbClr val="000000"/>
                </a:solidFill>
                <a:latin typeface="Aileron"/>
              </a:rPr>
              <a:t>kematian tahap pertama (mangsa tidak sedar, tiada pernafasan, tiada nadi) dalam 4-6 minit. </a:t>
            </a:r>
            <a:r>
              <a:rPr lang="en-US" sz="2839">
                <a:solidFill>
                  <a:srgbClr val="000000"/>
                </a:solidFill>
                <a:latin typeface="Aileron Italics"/>
              </a:rPr>
              <a:t>“Sudden death”</a:t>
            </a:r>
            <a:r>
              <a:rPr lang="en-US" sz="2839">
                <a:solidFill>
                  <a:srgbClr val="000000"/>
                </a:solidFill>
                <a:latin typeface="Aileron"/>
              </a:rPr>
              <a:t> dapat diselamatkan jika CPR dilakukan secepat mungkin dengan teknik yang betul.</a:t>
            </a:r>
          </a:p>
          <a:p>
            <a:pPr>
              <a:lnSpc>
                <a:spcPts val="1198"/>
              </a:lnSpc>
            </a:pPr>
            <a:endParaRPr lang="en-US" sz="2839">
              <a:solidFill>
                <a:srgbClr val="000000"/>
              </a:solidFill>
              <a:latin typeface="Aileron"/>
            </a:endParaRPr>
          </a:p>
          <a:p>
            <a:pPr>
              <a:lnSpc>
                <a:spcPts val="4600"/>
              </a:lnSpc>
            </a:pPr>
            <a:r>
              <a:rPr lang="en-US" sz="2839">
                <a:solidFill>
                  <a:srgbClr val="000000"/>
                </a:solidFill>
                <a:latin typeface="Aileron Bold Italics"/>
              </a:rPr>
              <a:t>Brain Death </a:t>
            </a:r>
          </a:p>
          <a:p>
            <a:pPr marL="613152" lvl="1" indent="-306576" algn="just">
              <a:lnSpc>
                <a:spcPts val="4600"/>
              </a:lnSpc>
              <a:buFont typeface="Arial"/>
              <a:buChar char="•"/>
            </a:pPr>
            <a:r>
              <a:rPr lang="en-US" sz="2839">
                <a:solidFill>
                  <a:srgbClr val="000000"/>
                </a:solidFill>
                <a:latin typeface="Aileron"/>
              </a:rPr>
              <a:t>Kematian kekal, keadaan tiadanya pengedaran darah dan oksigen (O2) ke otak yang menyebabkan keseluruhan sistem otak tidak berfungsi sepenuhnya.</a:t>
            </a:r>
          </a:p>
          <a:p>
            <a:pPr>
              <a:lnSpc>
                <a:spcPts val="4600"/>
              </a:lnSpc>
            </a:pPr>
            <a:endParaRPr lang="en-US" sz="2839">
              <a:solidFill>
                <a:srgbClr val="000000"/>
              </a:solidFill>
              <a:latin typeface="Aileron"/>
            </a:endParaRPr>
          </a:p>
        </p:txBody>
      </p:sp>
      <p:sp>
        <p:nvSpPr>
          <p:cNvPr id="4" name="Freeform 4"/>
          <p:cNvSpPr/>
          <p:nvPr/>
        </p:nvSpPr>
        <p:spPr>
          <a:xfrm>
            <a:off x="706499" y="3543852"/>
            <a:ext cx="6529171" cy="3829166"/>
          </a:xfrm>
          <a:custGeom>
            <a:avLst/>
            <a:gdLst/>
            <a:ahLst/>
            <a:cxnLst/>
            <a:rect l="l" t="t" r="r" b="b"/>
            <a:pathLst>
              <a:path w="6529171" h="3829166">
                <a:moveTo>
                  <a:pt x="0" y="0"/>
                </a:moveTo>
                <a:lnTo>
                  <a:pt x="6529172" y="0"/>
                </a:lnTo>
                <a:lnTo>
                  <a:pt x="6529172" y="3829166"/>
                </a:lnTo>
                <a:lnTo>
                  <a:pt x="0" y="3829166"/>
                </a:lnTo>
                <a:lnTo>
                  <a:pt x="0" y="0"/>
                </a:lnTo>
                <a:close/>
              </a:path>
            </a:pathLst>
          </a:custGeom>
          <a:blipFill>
            <a:blip r:embed="rId3"/>
            <a:stretch>
              <a:fillRect l="-7891" r="-13809" b="-1865"/>
            </a:stretch>
          </a:blipFill>
        </p:spPr>
      </p:sp>
      <p:sp>
        <p:nvSpPr>
          <p:cNvPr id="5" name="TextBox 5"/>
          <p:cNvSpPr txBox="1"/>
          <p:nvPr/>
        </p:nvSpPr>
        <p:spPr>
          <a:xfrm>
            <a:off x="956922" y="1618606"/>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Italics"/>
              </a:rPr>
              <a:t>SUDDEN DEATH </a:t>
            </a:r>
            <a:r>
              <a:rPr lang="en-US" sz="4545" spc="22">
                <a:solidFill>
                  <a:srgbClr val="FF3131"/>
                </a:solidFill>
                <a:latin typeface="Playfair Display Bold Italics"/>
              </a:rPr>
              <a:t>VS</a:t>
            </a:r>
            <a:r>
              <a:rPr lang="en-US" sz="4545" spc="22">
                <a:solidFill>
                  <a:srgbClr val="2B2C30"/>
                </a:solidFill>
                <a:latin typeface="Playfair Display Bold Italics"/>
              </a:rPr>
              <a:t> BRAIN DEATH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3941517" y="2991201"/>
            <a:ext cx="3550271" cy="6510072"/>
          </a:xfrm>
          <a:custGeom>
            <a:avLst/>
            <a:gdLst/>
            <a:ahLst/>
            <a:cxnLst/>
            <a:rect l="l" t="t" r="r" b="b"/>
            <a:pathLst>
              <a:path w="3550271" h="6510072">
                <a:moveTo>
                  <a:pt x="0" y="0"/>
                </a:moveTo>
                <a:lnTo>
                  <a:pt x="3550271" y="0"/>
                </a:lnTo>
                <a:lnTo>
                  <a:pt x="3550271" y="6510072"/>
                </a:lnTo>
                <a:lnTo>
                  <a:pt x="0" y="6510072"/>
                </a:lnTo>
                <a:lnTo>
                  <a:pt x="0" y="0"/>
                </a:lnTo>
                <a:close/>
              </a:path>
            </a:pathLst>
          </a:custGeom>
          <a:blipFill>
            <a:blip r:embed="rId3"/>
            <a:stretch>
              <a:fillRect l="-15000" r="-22426"/>
            </a:stretch>
          </a:blipFill>
        </p:spPr>
      </p:sp>
      <p:sp>
        <p:nvSpPr>
          <p:cNvPr id="4" name="Freeform 4"/>
          <p:cNvSpPr/>
          <p:nvPr/>
        </p:nvSpPr>
        <p:spPr>
          <a:xfrm>
            <a:off x="1767259" y="2432094"/>
            <a:ext cx="2693610" cy="3048501"/>
          </a:xfrm>
          <a:custGeom>
            <a:avLst/>
            <a:gdLst/>
            <a:ahLst/>
            <a:cxnLst/>
            <a:rect l="l" t="t" r="r" b="b"/>
            <a:pathLst>
              <a:path w="2693610" h="3048501">
                <a:moveTo>
                  <a:pt x="0" y="0"/>
                </a:moveTo>
                <a:lnTo>
                  <a:pt x="2693610" y="0"/>
                </a:lnTo>
                <a:lnTo>
                  <a:pt x="2693610" y="3048501"/>
                </a:lnTo>
                <a:lnTo>
                  <a:pt x="0" y="3048501"/>
                </a:lnTo>
                <a:lnTo>
                  <a:pt x="0" y="0"/>
                </a:lnTo>
                <a:close/>
              </a:path>
            </a:pathLst>
          </a:custGeom>
          <a:blipFill>
            <a:blip r:embed="rId4"/>
            <a:stretch>
              <a:fillRect l="-38526" r="-29932"/>
            </a:stretch>
          </a:blipFill>
        </p:spPr>
      </p:sp>
      <p:sp>
        <p:nvSpPr>
          <p:cNvPr id="5" name="Freeform 5"/>
          <p:cNvSpPr/>
          <p:nvPr/>
        </p:nvSpPr>
        <p:spPr>
          <a:xfrm>
            <a:off x="3592497" y="6768540"/>
            <a:ext cx="3879429" cy="3186760"/>
          </a:xfrm>
          <a:custGeom>
            <a:avLst/>
            <a:gdLst/>
            <a:ahLst/>
            <a:cxnLst/>
            <a:rect l="l" t="t" r="r" b="b"/>
            <a:pathLst>
              <a:path w="3879429" h="3186760">
                <a:moveTo>
                  <a:pt x="0" y="0"/>
                </a:moveTo>
                <a:lnTo>
                  <a:pt x="3879429" y="0"/>
                </a:lnTo>
                <a:lnTo>
                  <a:pt x="3879429" y="3186760"/>
                </a:lnTo>
                <a:lnTo>
                  <a:pt x="0" y="3186760"/>
                </a:lnTo>
                <a:lnTo>
                  <a:pt x="0" y="0"/>
                </a:lnTo>
                <a:close/>
              </a:path>
            </a:pathLst>
          </a:custGeom>
          <a:blipFill>
            <a:blip r:embed="rId5"/>
            <a:stretch>
              <a:fillRect l="-3800" r="-4560"/>
            </a:stretch>
          </a:blipFill>
        </p:spPr>
      </p:sp>
      <p:sp>
        <p:nvSpPr>
          <p:cNvPr id="6" name="TextBox 6"/>
          <p:cNvSpPr txBox="1"/>
          <p:nvPr/>
        </p:nvSpPr>
        <p:spPr>
          <a:xfrm>
            <a:off x="4460869" y="2413044"/>
            <a:ext cx="9222705" cy="508864"/>
          </a:xfrm>
          <a:prstGeom prst="rect">
            <a:avLst/>
          </a:prstGeom>
        </p:spPr>
        <p:txBody>
          <a:bodyPr lIns="0" tIns="0" rIns="0" bIns="0" rtlCol="0" anchor="t">
            <a:spAutoFit/>
          </a:bodyPr>
          <a:lstStyle/>
          <a:p>
            <a:pPr algn="ctr">
              <a:lnSpc>
                <a:spcPts val="4057"/>
              </a:lnSpc>
            </a:pPr>
            <a:r>
              <a:rPr lang="en-US" sz="3219">
                <a:solidFill>
                  <a:srgbClr val="FF3131"/>
                </a:solidFill>
                <a:latin typeface="Aileron Bold"/>
              </a:rPr>
              <a:t>Kenali apakah itu Sistem Kardiovaskular</a:t>
            </a:r>
          </a:p>
        </p:txBody>
      </p:sp>
      <p:sp>
        <p:nvSpPr>
          <p:cNvPr id="7" name="TextBox 7"/>
          <p:cNvSpPr txBox="1"/>
          <p:nvPr/>
        </p:nvSpPr>
        <p:spPr>
          <a:xfrm>
            <a:off x="1028700" y="879890"/>
            <a:ext cx="16230600" cy="1290203"/>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SISTEM KARDIOVASKULAR </a:t>
            </a:r>
          </a:p>
          <a:p>
            <a:pPr algn="ctr">
              <a:lnSpc>
                <a:spcPts val="5045"/>
              </a:lnSpc>
            </a:pPr>
            <a:r>
              <a:rPr lang="en-US" sz="4545" spc="22">
                <a:solidFill>
                  <a:srgbClr val="2B2C30"/>
                </a:solidFill>
                <a:latin typeface="Playfair Display Bold Italics"/>
              </a:rPr>
              <a:t>(CARDIOVASCULAR SYSTEM)</a:t>
            </a:r>
          </a:p>
        </p:txBody>
      </p:sp>
      <p:sp>
        <p:nvSpPr>
          <p:cNvPr id="8" name="TextBox 8"/>
          <p:cNvSpPr txBox="1"/>
          <p:nvPr/>
        </p:nvSpPr>
        <p:spPr>
          <a:xfrm>
            <a:off x="5762925" y="3925660"/>
            <a:ext cx="3936798" cy="572856"/>
          </a:xfrm>
          <a:prstGeom prst="rect">
            <a:avLst/>
          </a:prstGeom>
        </p:spPr>
        <p:txBody>
          <a:bodyPr lIns="0" tIns="0" rIns="0" bIns="0" rtlCol="0" anchor="t">
            <a:spAutoFit/>
          </a:bodyPr>
          <a:lstStyle/>
          <a:p>
            <a:pPr>
              <a:lnSpc>
                <a:spcPts val="4629"/>
              </a:lnSpc>
            </a:pPr>
            <a:r>
              <a:rPr lang="en-US" sz="3616">
                <a:solidFill>
                  <a:srgbClr val="000000"/>
                </a:solidFill>
                <a:latin typeface="Aileron Bold"/>
              </a:rPr>
              <a:t>Jantung </a:t>
            </a:r>
            <a:r>
              <a:rPr lang="en-US" sz="3616">
                <a:solidFill>
                  <a:srgbClr val="000000"/>
                </a:solidFill>
                <a:latin typeface="Aileron Italics"/>
              </a:rPr>
              <a:t>(Heart)</a:t>
            </a:r>
          </a:p>
        </p:txBody>
      </p:sp>
      <p:sp>
        <p:nvSpPr>
          <p:cNvPr id="9" name="TextBox 9"/>
          <p:cNvSpPr txBox="1"/>
          <p:nvPr/>
        </p:nvSpPr>
        <p:spPr>
          <a:xfrm>
            <a:off x="3114064" y="5452020"/>
            <a:ext cx="9933425" cy="1153786"/>
          </a:xfrm>
          <a:prstGeom prst="rect">
            <a:avLst/>
          </a:prstGeom>
        </p:spPr>
        <p:txBody>
          <a:bodyPr lIns="0" tIns="0" rIns="0" bIns="0" rtlCol="0" anchor="t">
            <a:spAutoFit/>
          </a:bodyPr>
          <a:lstStyle/>
          <a:p>
            <a:pPr algn="r">
              <a:lnSpc>
                <a:spcPts val="4641"/>
              </a:lnSpc>
            </a:pPr>
            <a:r>
              <a:rPr lang="en-US" sz="3625">
                <a:solidFill>
                  <a:srgbClr val="000000"/>
                </a:solidFill>
                <a:latin typeface="Aileron Bold"/>
              </a:rPr>
              <a:t>Salur Darah Ateri, Vena &amp; Kapilari </a:t>
            </a:r>
          </a:p>
          <a:p>
            <a:pPr algn="r">
              <a:lnSpc>
                <a:spcPts val="4641"/>
              </a:lnSpc>
            </a:pPr>
            <a:r>
              <a:rPr lang="en-US" sz="3625">
                <a:solidFill>
                  <a:srgbClr val="000000"/>
                </a:solidFill>
                <a:latin typeface="Aileron Italics"/>
              </a:rPr>
              <a:t>(Blood Vessel Arteries, Veins &amp; Capillaries)</a:t>
            </a:r>
          </a:p>
        </p:txBody>
      </p:sp>
      <p:sp>
        <p:nvSpPr>
          <p:cNvPr id="10" name="TextBox 10"/>
          <p:cNvSpPr txBox="1"/>
          <p:nvPr/>
        </p:nvSpPr>
        <p:spPr>
          <a:xfrm>
            <a:off x="9072222" y="8041111"/>
            <a:ext cx="4044577" cy="590900"/>
          </a:xfrm>
          <a:prstGeom prst="rect">
            <a:avLst/>
          </a:prstGeom>
        </p:spPr>
        <p:txBody>
          <a:bodyPr lIns="0" tIns="0" rIns="0" bIns="0" rtlCol="0" anchor="t">
            <a:spAutoFit/>
          </a:bodyPr>
          <a:lstStyle/>
          <a:p>
            <a:pPr>
              <a:lnSpc>
                <a:spcPts val="4755"/>
              </a:lnSpc>
            </a:pPr>
            <a:r>
              <a:rPr lang="en-US" sz="3715">
                <a:solidFill>
                  <a:srgbClr val="000000"/>
                </a:solidFill>
                <a:latin typeface="Aileron Bold"/>
              </a:rPr>
              <a:t>Darah</a:t>
            </a:r>
            <a:r>
              <a:rPr lang="en-US" sz="3715">
                <a:solidFill>
                  <a:srgbClr val="000000"/>
                </a:solidFill>
                <a:latin typeface="Aileron"/>
              </a:rPr>
              <a:t> </a:t>
            </a:r>
            <a:r>
              <a:rPr lang="en-US" sz="3715">
                <a:solidFill>
                  <a:srgbClr val="000000"/>
                </a:solidFill>
                <a:latin typeface="Aileron Italics"/>
              </a:rPr>
              <a:t>(Blood)</a:t>
            </a:r>
          </a:p>
        </p:txBody>
      </p:sp>
      <p:sp>
        <p:nvSpPr>
          <p:cNvPr id="11" name="Freeform 11"/>
          <p:cNvSpPr/>
          <p:nvPr/>
        </p:nvSpPr>
        <p:spPr>
          <a:xfrm flipH="1">
            <a:off x="4460869" y="3681485"/>
            <a:ext cx="929286" cy="1089781"/>
          </a:xfrm>
          <a:custGeom>
            <a:avLst/>
            <a:gdLst/>
            <a:ahLst/>
            <a:cxnLst/>
            <a:rect l="l" t="t" r="r" b="b"/>
            <a:pathLst>
              <a:path w="929286" h="1089781">
                <a:moveTo>
                  <a:pt x="929286" y="0"/>
                </a:moveTo>
                <a:lnTo>
                  <a:pt x="0" y="0"/>
                </a:lnTo>
                <a:lnTo>
                  <a:pt x="0" y="1089781"/>
                </a:lnTo>
                <a:lnTo>
                  <a:pt x="929286" y="1089781"/>
                </a:lnTo>
                <a:lnTo>
                  <a:pt x="92928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3218931" y="5516025"/>
            <a:ext cx="929286" cy="1089781"/>
          </a:xfrm>
          <a:custGeom>
            <a:avLst/>
            <a:gdLst/>
            <a:ahLst/>
            <a:cxnLst/>
            <a:rect l="l" t="t" r="r" b="b"/>
            <a:pathLst>
              <a:path w="929286" h="1089781">
                <a:moveTo>
                  <a:pt x="0" y="0"/>
                </a:moveTo>
                <a:lnTo>
                  <a:pt x="929286" y="0"/>
                </a:lnTo>
                <a:lnTo>
                  <a:pt x="929286" y="1089781"/>
                </a:lnTo>
                <a:lnTo>
                  <a:pt x="0" y="1089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8080776" y="7817030"/>
            <a:ext cx="929286" cy="1089781"/>
          </a:xfrm>
          <a:custGeom>
            <a:avLst/>
            <a:gdLst/>
            <a:ahLst/>
            <a:cxnLst/>
            <a:rect l="l" t="t" r="r" b="b"/>
            <a:pathLst>
              <a:path w="929286" h="1089781">
                <a:moveTo>
                  <a:pt x="929286" y="0"/>
                </a:moveTo>
                <a:lnTo>
                  <a:pt x="0" y="0"/>
                </a:lnTo>
                <a:lnTo>
                  <a:pt x="0" y="1089781"/>
                </a:lnTo>
                <a:lnTo>
                  <a:pt x="929286" y="1089781"/>
                </a:lnTo>
                <a:lnTo>
                  <a:pt x="929286"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919245"/>
            <a:ext cx="4416724" cy="3388769"/>
          </a:xfrm>
          <a:custGeom>
            <a:avLst/>
            <a:gdLst/>
            <a:ahLst/>
            <a:cxnLst/>
            <a:rect l="l" t="t" r="r" b="b"/>
            <a:pathLst>
              <a:path w="4416724" h="3388769">
                <a:moveTo>
                  <a:pt x="0" y="0"/>
                </a:moveTo>
                <a:lnTo>
                  <a:pt x="4416724" y="0"/>
                </a:lnTo>
                <a:lnTo>
                  <a:pt x="4416724" y="3388769"/>
                </a:lnTo>
                <a:lnTo>
                  <a:pt x="0" y="3388769"/>
                </a:lnTo>
                <a:lnTo>
                  <a:pt x="0" y="0"/>
                </a:lnTo>
                <a:close/>
              </a:path>
            </a:pathLst>
          </a:custGeom>
          <a:blipFill>
            <a:blip r:embed="rId2"/>
            <a:stretch>
              <a:fillRect/>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12418630" y="5642339"/>
            <a:ext cx="4999533" cy="3615961"/>
          </a:xfrm>
          <a:custGeom>
            <a:avLst/>
            <a:gdLst/>
            <a:ahLst/>
            <a:cxnLst/>
            <a:rect l="l" t="t" r="r" b="b"/>
            <a:pathLst>
              <a:path w="4999533" h="3615961">
                <a:moveTo>
                  <a:pt x="0" y="0"/>
                </a:moveTo>
                <a:lnTo>
                  <a:pt x="4999534" y="0"/>
                </a:lnTo>
                <a:lnTo>
                  <a:pt x="4999534" y="3615961"/>
                </a:lnTo>
                <a:lnTo>
                  <a:pt x="0" y="3615961"/>
                </a:lnTo>
                <a:lnTo>
                  <a:pt x="0" y="0"/>
                </a:lnTo>
                <a:close/>
              </a:path>
            </a:pathLst>
          </a:custGeom>
          <a:blipFill>
            <a:blip r:embed="rId4"/>
            <a:stretch>
              <a:fillRect l="-8108" t="-3203" r="-13900" b="-7754"/>
            </a:stretch>
          </a:blipFill>
        </p:spPr>
      </p:sp>
      <p:sp>
        <p:nvSpPr>
          <p:cNvPr id="5" name="TextBox 5"/>
          <p:cNvSpPr txBox="1"/>
          <p:nvPr/>
        </p:nvSpPr>
        <p:spPr>
          <a:xfrm>
            <a:off x="1028700" y="1273542"/>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JANTUNG DAN FUNGSI</a:t>
            </a:r>
          </a:p>
        </p:txBody>
      </p:sp>
      <p:sp>
        <p:nvSpPr>
          <p:cNvPr id="6" name="TextBox 6"/>
          <p:cNvSpPr txBox="1"/>
          <p:nvPr/>
        </p:nvSpPr>
        <p:spPr>
          <a:xfrm>
            <a:off x="6108738" y="3980117"/>
            <a:ext cx="11150562" cy="1955598"/>
          </a:xfrm>
          <a:prstGeom prst="rect">
            <a:avLst/>
          </a:prstGeom>
        </p:spPr>
        <p:txBody>
          <a:bodyPr lIns="0" tIns="0" rIns="0" bIns="0" rtlCol="0" anchor="t">
            <a:spAutoFit/>
          </a:bodyPr>
          <a:lstStyle/>
          <a:p>
            <a:pPr>
              <a:lnSpc>
                <a:spcPts val="3959"/>
              </a:lnSpc>
            </a:pPr>
            <a:r>
              <a:rPr lang="en-US" sz="2444">
                <a:solidFill>
                  <a:srgbClr val="000000"/>
                </a:solidFill>
                <a:latin typeface="Aileron"/>
              </a:rPr>
              <a:t>Jantung adalah </a:t>
            </a:r>
            <a:r>
              <a:rPr lang="en-US" sz="2444">
                <a:solidFill>
                  <a:srgbClr val="FF3131"/>
                </a:solidFill>
                <a:latin typeface="Aileron Bold"/>
              </a:rPr>
              <a:t>sebesar genggaman tangan</a:t>
            </a:r>
            <a:r>
              <a:rPr lang="en-US" sz="2444">
                <a:solidFill>
                  <a:srgbClr val="000000"/>
                </a:solidFill>
                <a:latin typeface="Aileron"/>
              </a:rPr>
              <a:t> kita yang bertindak </a:t>
            </a:r>
            <a:r>
              <a:rPr lang="en-US" sz="2444">
                <a:solidFill>
                  <a:srgbClr val="FF3131"/>
                </a:solidFill>
                <a:latin typeface="Aileron Bold"/>
              </a:rPr>
              <a:t>sebagai pam</a:t>
            </a:r>
            <a:r>
              <a:rPr lang="en-US" sz="2444">
                <a:solidFill>
                  <a:srgbClr val="000000"/>
                </a:solidFill>
                <a:latin typeface="Aileron"/>
              </a:rPr>
              <a:t>. Jantung terletak di </a:t>
            </a:r>
            <a:r>
              <a:rPr lang="en-US" sz="2444">
                <a:solidFill>
                  <a:srgbClr val="FF3131"/>
                </a:solidFill>
                <a:latin typeface="Aileron Bold"/>
              </a:rPr>
              <a:t>rongga thorax</a:t>
            </a:r>
            <a:r>
              <a:rPr lang="en-US" sz="2444">
                <a:solidFill>
                  <a:srgbClr val="FF3131"/>
                </a:solidFill>
                <a:latin typeface="Aileron"/>
              </a:rPr>
              <a:t> </a:t>
            </a:r>
            <a:r>
              <a:rPr lang="en-US" sz="2444">
                <a:solidFill>
                  <a:srgbClr val="000000"/>
                </a:solidFill>
                <a:latin typeface="Aileron"/>
              </a:rPr>
              <a:t>di bahagian </a:t>
            </a:r>
            <a:r>
              <a:rPr lang="en-US" sz="2444">
                <a:solidFill>
                  <a:srgbClr val="FF3131"/>
                </a:solidFill>
                <a:latin typeface="Aileron Bold"/>
              </a:rPr>
              <a:t>tengah antara dua paru-paru</a:t>
            </a:r>
            <a:r>
              <a:rPr lang="en-US" sz="2444">
                <a:solidFill>
                  <a:srgbClr val="000000"/>
                </a:solidFill>
                <a:latin typeface="Aileron"/>
              </a:rPr>
              <a:t>. Dibahagian </a:t>
            </a:r>
            <a:r>
              <a:rPr lang="en-US" sz="2444">
                <a:solidFill>
                  <a:srgbClr val="FF3131"/>
                </a:solidFill>
                <a:latin typeface="Aileron Bold"/>
              </a:rPr>
              <a:t>depan</a:t>
            </a:r>
            <a:r>
              <a:rPr lang="en-US" sz="2444">
                <a:solidFill>
                  <a:srgbClr val="000000"/>
                </a:solidFill>
                <a:latin typeface="Aileron Bold"/>
              </a:rPr>
              <a:t> terdapat</a:t>
            </a:r>
            <a:r>
              <a:rPr lang="en-US" sz="2444">
                <a:solidFill>
                  <a:srgbClr val="FF3131"/>
                </a:solidFill>
                <a:latin typeface="Aileron Bold"/>
              </a:rPr>
              <a:t> tulang dada (sternum)</a:t>
            </a:r>
            <a:r>
              <a:rPr lang="en-US" sz="2444">
                <a:solidFill>
                  <a:srgbClr val="FF3131"/>
                </a:solidFill>
                <a:latin typeface="Aileron"/>
              </a:rPr>
              <a:t> </a:t>
            </a:r>
            <a:r>
              <a:rPr lang="en-US" sz="2444">
                <a:solidFill>
                  <a:srgbClr val="000000"/>
                </a:solidFill>
                <a:latin typeface="Aileron"/>
              </a:rPr>
              <a:t>dan di </a:t>
            </a:r>
            <a:r>
              <a:rPr lang="en-US" sz="2444">
                <a:solidFill>
                  <a:srgbClr val="000000"/>
                </a:solidFill>
                <a:latin typeface="Aileron Bold"/>
              </a:rPr>
              <a:t>bahagian</a:t>
            </a:r>
            <a:r>
              <a:rPr lang="en-US" sz="2444">
                <a:solidFill>
                  <a:srgbClr val="FF3131"/>
                </a:solidFill>
                <a:latin typeface="Aileron Bold"/>
              </a:rPr>
              <a:t> belakang terdapat tulang belakang</a:t>
            </a:r>
            <a:r>
              <a:rPr lang="en-US" sz="2444">
                <a:solidFill>
                  <a:srgbClr val="FF3131"/>
                </a:solidFill>
                <a:latin typeface="Aileron Bold Italics"/>
              </a:rPr>
              <a:t> (thoracic vertabrae).</a:t>
            </a:r>
          </a:p>
        </p:txBody>
      </p:sp>
      <p:sp>
        <p:nvSpPr>
          <p:cNvPr id="7" name="TextBox 7"/>
          <p:cNvSpPr txBox="1"/>
          <p:nvPr/>
        </p:nvSpPr>
        <p:spPr>
          <a:xfrm>
            <a:off x="1028700" y="2337226"/>
            <a:ext cx="16230600" cy="1280940"/>
          </a:xfrm>
          <a:prstGeom prst="rect">
            <a:avLst/>
          </a:prstGeom>
        </p:spPr>
        <p:txBody>
          <a:bodyPr lIns="0" tIns="0" rIns="0" bIns="0" rtlCol="0" anchor="t">
            <a:spAutoFit/>
          </a:bodyPr>
          <a:lstStyle/>
          <a:p>
            <a:pPr algn="just">
              <a:lnSpc>
                <a:spcPts val="3421"/>
              </a:lnSpc>
            </a:pPr>
            <a:r>
              <a:rPr lang="en-US" sz="2444">
                <a:solidFill>
                  <a:srgbClr val="000000"/>
                </a:solidFill>
                <a:latin typeface="Aileron"/>
              </a:rPr>
              <a:t>Jantung berfungsi mengepam darah mengandungi kandungan diantaranya nutrisi dan oksigen yang berguna untuk kelangsungan hidup sel-sel tubuh. Setelah digunakan oleh sel-sel tersebut, darah itu dikembalikan lagi ke jantung, dan begitu seterusnya.</a:t>
            </a:r>
          </a:p>
        </p:txBody>
      </p:sp>
      <p:sp>
        <p:nvSpPr>
          <p:cNvPr id="8" name="TextBox 8"/>
          <p:cNvSpPr txBox="1"/>
          <p:nvPr/>
        </p:nvSpPr>
        <p:spPr>
          <a:xfrm>
            <a:off x="1028700" y="7508039"/>
            <a:ext cx="11150562" cy="1955598"/>
          </a:xfrm>
          <a:prstGeom prst="rect">
            <a:avLst/>
          </a:prstGeom>
        </p:spPr>
        <p:txBody>
          <a:bodyPr lIns="0" tIns="0" rIns="0" bIns="0" rtlCol="0" anchor="t">
            <a:spAutoFit/>
          </a:bodyPr>
          <a:lstStyle/>
          <a:p>
            <a:pPr>
              <a:lnSpc>
                <a:spcPts val="3959"/>
              </a:lnSpc>
            </a:pPr>
            <a:r>
              <a:rPr lang="en-US" sz="2444">
                <a:solidFill>
                  <a:srgbClr val="000000"/>
                </a:solidFill>
                <a:latin typeface="Aileron"/>
              </a:rPr>
              <a:t>Di </a:t>
            </a:r>
            <a:r>
              <a:rPr lang="en-US" sz="2444">
                <a:solidFill>
                  <a:srgbClr val="000000"/>
                </a:solidFill>
                <a:latin typeface="Aileron Bold"/>
              </a:rPr>
              <a:t>bahagian </a:t>
            </a:r>
            <a:r>
              <a:rPr lang="en-US" sz="2444">
                <a:solidFill>
                  <a:srgbClr val="FF3131"/>
                </a:solidFill>
                <a:latin typeface="Aileron Bold"/>
              </a:rPr>
              <a:t>atas terdapat salur nadi (Aorta) </a:t>
            </a:r>
            <a:r>
              <a:rPr lang="en-US" sz="2444">
                <a:solidFill>
                  <a:srgbClr val="000000"/>
                </a:solidFill>
                <a:latin typeface="Aileron"/>
              </a:rPr>
              <a:t>dan di </a:t>
            </a:r>
            <a:r>
              <a:rPr lang="en-US" sz="2444">
                <a:solidFill>
                  <a:srgbClr val="FF3131"/>
                </a:solidFill>
                <a:latin typeface="Aileron Bold"/>
              </a:rPr>
              <a:t>bahagian bawah</a:t>
            </a:r>
            <a:r>
              <a:rPr lang="en-US" sz="2444">
                <a:solidFill>
                  <a:srgbClr val="000000"/>
                </a:solidFill>
                <a:latin typeface="Aileron"/>
              </a:rPr>
              <a:t> terdapat satu lapisan yang memisahkan organ dada dan abdomen yang di kenali sebagai </a:t>
            </a:r>
            <a:r>
              <a:rPr lang="en-US" sz="2444">
                <a:solidFill>
                  <a:srgbClr val="FF3131"/>
                </a:solidFill>
                <a:latin typeface="Aileron Bold"/>
              </a:rPr>
              <a:t>diafragma</a:t>
            </a:r>
            <a:r>
              <a:rPr lang="en-US" sz="2444">
                <a:solidFill>
                  <a:srgbClr val="000000"/>
                </a:solidFill>
                <a:latin typeface="Aileron"/>
              </a:rPr>
              <a:t>. Bahagian </a:t>
            </a:r>
            <a:r>
              <a:rPr lang="en-US" sz="2444">
                <a:solidFill>
                  <a:srgbClr val="FF3131"/>
                </a:solidFill>
                <a:latin typeface="Aileron Bold"/>
              </a:rPr>
              <a:t>apex jantung</a:t>
            </a:r>
            <a:r>
              <a:rPr lang="en-US" sz="2444">
                <a:solidFill>
                  <a:srgbClr val="000000"/>
                </a:solidFill>
                <a:latin typeface="Aileron"/>
              </a:rPr>
              <a:t> </a:t>
            </a:r>
            <a:r>
              <a:rPr lang="en-US" sz="2444">
                <a:solidFill>
                  <a:srgbClr val="FF3131"/>
                </a:solidFill>
                <a:latin typeface="Aileron Bold"/>
              </a:rPr>
              <a:t>lebih sedikit kebahagian kiri</a:t>
            </a:r>
          </a:p>
          <a:p>
            <a:pPr>
              <a:lnSpc>
                <a:spcPts val="3959"/>
              </a:lnSpc>
            </a:pPr>
            <a:endParaRPr lang="en-US" sz="2444">
              <a:solidFill>
                <a:srgbClr val="FF3131"/>
              </a:solidFill>
              <a:latin typeface="Aileron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5417" y="2755359"/>
            <a:ext cx="7926059" cy="5244182"/>
          </a:xfrm>
          <a:custGeom>
            <a:avLst/>
            <a:gdLst/>
            <a:ahLst/>
            <a:cxnLst/>
            <a:rect l="l" t="t" r="r" b="b"/>
            <a:pathLst>
              <a:path w="7926059" h="5244182">
                <a:moveTo>
                  <a:pt x="0" y="0"/>
                </a:moveTo>
                <a:lnTo>
                  <a:pt x="7926060" y="0"/>
                </a:lnTo>
                <a:lnTo>
                  <a:pt x="7926060" y="5244183"/>
                </a:lnTo>
                <a:lnTo>
                  <a:pt x="0" y="5244183"/>
                </a:lnTo>
                <a:lnTo>
                  <a:pt x="0" y="0"/>
                </a:lnTo>
                <a:close/>
              </a:path>
            </a:pathLst>
          </a:custGeom>
          <a:blipFill>
            <a:blip r:embed="rId2"/>
            <a:stretch>
              <a:fillRect l="-10884" t="-28807" r="-13357" b="-26049"/>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1028700" y="944830"/>
            <a:ext cx="16230600" cy="1225263"/>
          </a:xfrm>
          <a:prstGeom prst="rect">
            <a:avLst/>
          </a:prstGeom>
        </p:spPr>
        <p:txBody>
          <a:bodyPr lIns="0" tIns="0" rIns="0" bIns="0" rtlCol="0" anchor="t">
            <a:spAutoFit/>
          </a:bodyPr>
          <a:lstStyle/>
          <a:p>
            <a:pPr algn="ctr">
              <a:lnSpc>
                <a:spcPts val="5045"/>
              </a:lnSpc>
            </a:pPr>
            <a:r>
              <a:rPr lang="en-US" sz="4545" spc="22" dirty="0">
                <a:solidFill>
                  <a:srgbClr val="2B2C30"/>
                </a:solidFill>
                <a:latin typeface="Playfair Display Bold"/>
                <a:ea typeface="Playfair Display Bold"/>
              </a:rPr>
              <a:t>RUA﻿NG DAN INJAP JANTUNG</a:t>
            </a:r>
            <a:r>
              <a:rPr lang="en-US" sz="4545" spc="22" dirty="0">
                <a:solidFill>
                  <a:srgbClr val="2B2C30"/>
                </a:solidFill>
                <a:latin typeface="Playfair Display Bold"/>
              </a:rPr>
              <a:t> </a:t>
            </a:r>
          </a:p>
          <a:p>
            <a:pPr algn="ctr">
              <a:lnSpc>
                <a:spcPts val="5318"/>
              </a:lnSpc>
            </a:pPr>
            <a:r>
              <a:rPr lang="en-US" sz="3545" spc="17" dirty="0">
                <a:solidFill>
                  <a:srgbClr val="2B2C30"/>
                </a:solidFill>
                <a:latin typeface="Playfair Display Bold Italics"/>
                <a:ea typeface="Playfair Display Bold Italics"/>
              </a:rPr>
              <a:t>(CHAM﻿BERS AND VALVES OF THE HEART)</a:t>
            </a:r>
          </a:p>
        </p:txBody>
      </p:sp>
      <p:sp>
        <p:nvSpPr>
          <p:cNvPr id="5" name="TextBox 5"/>
          <p:cNvSpPr txBox="1"/>
          <p:nvPr/>
        </p:nvSpPr>
        <p:spPr>
          <a:xfrm>
            <a:off x="8778685" y="3556990"/>
            <a:ext cx="8480615" cy="3321328"/>
          </a:xfrm>
          <a:prstGeom prst="rect">
            <a:avLst/>
          </a:prstGeom>
        </p:spPr>
        <p:txBody>
          <a:bodyPr lIns="0" tIns="0" rIns="0" bIns="0" rtlCol="0" anchor="t">
            <a:spAutoFit/>
          </a:bodyPr>
          <a:lstStyle/>
          <a:p>
            <a:pPr algn="just">
              <a:lnSpc>
                <a:spcPts val="3710"/>
              </a:lnSpc>
            </a:pPr>
            <a:r>
              <a:rPr lang="en-US" sz="2899">
                <a:solidFill>
                  <a:srgbClr val="000000"/>
                </a:solidFill>
                <a:latin typeface="Aileron"/>
              </a:rPr>
              <a:t>Jantung terbahagi kepada bahagian kiri dan kanan oleh dinding yang di panggil septum. Terdapat </a:t>
            </a:r>
            <a:r>
              <a:rPr lang="en-US" sz="2899">
                <a:solidFill>
                  <a:srgbClr val="FF3131"/>
                </a:solidFill>
                <a:latin typeface="Aileron Bold"/>
              </a:rPr>
              <a:t>empat bahagian pada jantung, dua atrium dan dua ventrikal di kiri dan kanan.</a:t>
            </a:r>
            <a:r>
              <a:rPr lang="en-US" sz="2899">
                <a:solidFill>
                  <a:srgbClr val="000000"/>
                </a:solidFill>
                <a:latin typeface="Aileron"/>
              </a:rPr>
              <a:t> Terdapat</a:t>
            </a:r>
            <a:r>
              <a:rPr lang="en-US" sz="2899">
                <a:solidFill>
                  <a:srgbClr val="FF3131"/>
                </a:solidFill>
                <a:latin typeface="Aileron Bold"/>
              </a:rPr>
              <a:t> empat injap</a:t>
            </a:r>
            <a:r>
              <a:rPr lang="en-US" sz="2899">
                <a:solidFill>
                  <a:srgbClr val="000000"/>
                </a:solidFill>
                <a:latin typeface="Aileron"/>
              </a:rPr>
              <a:t> dalam jantung – Injap </a:t>
            </a:r>
            <a:r>
              <a:rPr lang="en-US" sz="2899">
                <a:solidFill>
                  <a:srgbClr val="FF3131"/>
                </a:solidFill>
                <a:latin typeface="Aileron Bold"/>
              </a:rPr>
              <a:t>trikuspik</a:t>
            </a:r>
            <a:r>
              <a:rPr lang="en-US" sz="2899">
                <a:solidFill>
                  <a:srgbClr val="000000"/>
                </a:solidFill>
                <a:latin typeface="Aileron"/>
              </a:rPr>
              <a:t>, injap </a:t>
            </a:r>
            <a:r>
              <a:rPr lang="en-US" sz="2899">
                <a:solidFill>
                  <a:srgbClr val="FF3131"/>
                </a:solidFill>
                <a:latin typeface="Aileron Bold"/>
              </a:rPr>
              <a:t>pulmonari</a:t>
            </a:r>
            <a:r>
              <a:rPr lang="en-US" sz="2899">
                <a:solidFill>
                  <a:srgbClr val="000000"/>
                </a:solidFill>
                <a:latin typeface="Aileron"/>
              </a:rPr>
              <a:t>, injap </a:t>
            </a:r>
            <a:r>
              <a:rPr lang="en-US" sz="2899">
                <a:solidFill>
                  <a:srgbClr val="FF3131"/>
                </a:solidFill>
                <a:latin typeface="Aileron Bold"/>
              </a:rPr>
              <a:t>mitral</a:t>
            </a:r>
            <a:r>
              <a:rPr lang="en-US" sz="2899">
                <a:solidFill>
                  <a:srgbClr val="000000"/>
                </a:solidFill>
                <a:latin typeface="Aileron"/>
              </a:rPr>
              <a:t> dan injap </a:t>
            </a:r>
            <a:r>
              <a:rPr lang="en-US" sz="2899">
                <a:solidFill>
                  <a:srgbClr val="FF3131"/>
                </a:solidFill>
                <a:latin typeface="Aileron Bold"/>
              </a:rPr>
              <a:t>aorta</a:t>
            </a:r>
            <a:r>
              <a:rPr lang="en-US" sz="2899">
                <a:solidFill>
                  <a:srgbClr val="000000"/>
                </a:solidFill>
                <a:latin typeface="Aileron"/>
              </a:rPr>
              <a:t>.</a:t>
            </a:r>
          </a:p>
          <a:p>
            <a:pPr>
              <a:lnSpc>
                <a:spcPts val="4696"/>
              </a:lnSpc>
            </a:pPr>
            <a:endParaRPr lang="en-US" sz="2899">
              <a:solidFill>
                <a:srgbClr val="000000"/>
              </a:solidFill>
              <a:latin typeface="Ailero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438037"/>
            <a:ext cx="7260453" cy="5445340"/>
          </a:xfrm>
          <a:custGeom>
            <a:avLst/>
            <a:gdLst/>
            <a:ahLst/>
            <a:cxnLst/>
            <a:rect l="l" t="t" r="r" b="b"/>
            <a:pathLst>
              <a:path w="7260453" h="5445340">
                <a:moveTo>
                  <a:pt x="0" y="0"/>
                </a:moveTo>
                <a:lnTo>
                  <a:pt x="7260453" y="0"/>
                </a:lnTo>
                <a:lnTo>
                  <a:pt x="7260453" y="5445340"/>
                </a:lnTo>
                <a:lnTo>
                  <a:pt x="0" y="5445340"/>
                </a:lnTo>
                <a:lnTo>
                  <a:pt x="0" y="0"/>
                </a:lnTo>
                <a:close/>
              </a:path>
            </a:pathLst>
          </a:custGeom>
          <a:blipFill>
            <a:blip r:embed="rId2"/>
            <a:stretch>
              <a:fillRect/>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1028700" y="1518065"/>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DARAH (BLOOD)</a:t>
            </a:r>
          </a:p>
        </p:txBody>
      </p:sp>
      <p:sp>
        <p:nvSpPr>
          <p:cNvPr id="5" name="TextBox 5"/>
          <p:cNvSpPr txBox="1"/>
          <p:nvPr/>
        </p:nvSpPr>
        <p:spPr>
          <a:xfrm>
            <a:off x="8576638" y="3139935"/>
            <a:ext cx="8682662" cy="6118365"/>
          </a:xfrm>
          <a:prstGeom prst="rect">
            <a:avLst/>
          </a:prstGeom>
        </p:spPr>
        <p:txBody>
          <a:bodyPr lIns="0" tIns="0" rIns="0" bIns="0" rtlCol="0" anchor="t">
            <a:spAutoFit/>
          </a:bodyPr>
          <a:lstStyle/>
          <a:p>
            <a:pPr algn="just">
              <a:lnSpc>
                <a:spcPts val="3497"/>
              </a:lnSpc>
            </a:pPr>
            <a:r>
              <a:rPr lang="en-US" sz="2732">
                <a:solidFill>
                  <a:srgbClr val="000000"/>
                </a:solidFill>
                <a:latin typeface="Aileron"/>
              </a:rPr>
              <a:t>Kandungan darah adalah </a:t>
            </a:r>
            <a:r>
              <a:rPr lang="en-US" sz="2732">
                <a:solidFill>
                  <a:srgbClr val="000000"/>
                </a:solidFill>
                <a:latin typeface="Aileron Bold"/>
              </a:rPr>
              <a:t>7% berat badan</a:t>
            </a:r>
            <a:r>
              <a:rPr lang="en-US" sz="2732">
                <a:solidFill>
                  <a:srgbClr val="000000"/>
                </a:solidFill>
                <a:latin typeface="Aileron"/>
              </a:rPr>
              <a:t> (lebih kurang 5.6 liter setiap 70 kg lelaki) atau </a:t>
            </a:r>
            <a:r>
              <a:rPr lang="en-US" sz="2732">
                <a:solidFill>
                  <a:srgbClr val="000000"/>
                </a:solidFill>
                <a:latin typeface="Aileron Bold"/>
              </a:rPr>
              <a:t>lebih kurang 5 – 6 liter.</a:t>
            </a:r>
          </a:p>
          <a:p>
            <a:pPr algn="just">
              <a:lnSpc>
                <a:spcPts val="3497"/>
              </a:lnSpc>
            </a:pPr>
            <a:endParaRPr lang="en-US" sz="2732">
              <a:solidFill>
                <a:srgbClr val="000000"/>
              </a:solidFill>
              <a:latin typeface="Aileron Bold"/>
            </a:endParaRPr>
          </a:p>
          <a:p>
            <a:pPr algn="just">
              <a:lnSpc>
                <a:spcPts val="3497"/>
              </a:lnSpc>
            </a:pPr>
            <a:r>
              <a:rPr lang="en-US" sz="2732">
                <a:solidFill>
                  <a:srgbClr val="000000"/>
                </a:solidFill>
                <a:latin typeface="Aileron Bold"/>
              </a:rPr>
              <a:t>Plasma</a:t>
            </a:r>
          </a:p>
          <a:p>
            <a:pPr marL="589964" lvl="1" indent="-294982" algn="just">
              <a:lnSpc>
                <a:spcPts val="3497"/>
              </a:lnSpc>
              <a:buFont typeface="Arial"/>
              <a:buChar char="•"/>
            </a:pPr>
            <a:r>
              <a:rPr lang="en-US" sz="2732">
                <a:solidFill>
                  <a:srgbClr val="000000"/>
                </a:solidFill>
                <a:latin typeface="Aileron"/>
              </a:rPr>
              <a:t>90% kandungan plasma ialah air </a:t>
            </a:r>
            <a:r>
              <a:rPr lang="en-US" sz="2732">
                <a:solidFill>
                  <a:srgbClr val="000000"/>
                </a:solidFill>
                <a:latin typeface="Aileron Italics"/>
              </a:rPr>
              <a:t>(water)</a:t>
            </a:r>
          </a:p>
          <a:p>
            <a:pPr marL="589964" lvl="1" indent="-294982" algn="just">
              <a:lnSpc>
                <a:spcPts val="3497"/>
              </a:lnSpc>
              <a:buFont typeface="Arial"/>
              <a:buChar char="•"/>
            </a:pPr>
            <a:r>
              <a:rPr lang="en-US" sz="2732">
                <a:solidFill>
                  <a:srgbClr val="000000"/>
                </a:solidFill>
                <a:latin typeface="Aileron"/>
              </a:rPr>
              <a:t>Garam galian </a:t>
            </a:r>
            <a:r>
              <a:rPr lang="en-US" sz="2732">
                <a:solidFill>
                  <a:srgbClr val="000000"/>
                </a:solidFill>
                <a:latin typeface="Aileron Italics"/>
              </a:rPr>
              <a:t>(mineral salts)</a:t>
            </a:r>
          </a:p>
          <a:p>
            <a:pPr marL="589964" lvl="1" indent="-294982" algn="just">
              <a:lnSpc>
                <a:spcPts val="3497"/>
              </a:lnSpc>
              <a:buFont typeface="Arial"/>
              <a:buChar char="•"/>
            </a:pPr>
            <a:r>
              <a:rPr lang="en-US" sz="2732">
                <a:solidFill>
                  <a:srgbClr val="000000"/>
                </a:solidFill>
                <a:latin typeface="Aileron"/>
              </a:rPr>
              <a:t>Zat makanan </a:t>
            </a:r>
            <a:r>
              <a:rPr lang="en-US" sz="2732">
                <a:solidFill>
                  <a:srgbClr val="000000"/>
                </a:solidFill>
                <a:latin typeface="Aileron Italics"/>
              </a:rPr>
              <a:t>(nutrient material)</a:t>
            </a:r>
          </a:p>
          <a:p>
            <a:pPr marL="589964" lvl="1" indent="-294982" algn="just">
              <a:lnSpc>
                <a:spcPts val="3497"/>
              </a:lnSpc>
              <a:buFont typeface="Arial"/>
              <a:buChar char="•"/>
            </a:pPr>
            <a:r>
              <a:rPr lang="en-US" sz="2732">
                <a:solidFill>
                  <a:srgbClr val="000000"/>
                </a:solidFill>
                <a:latin typeface="Aileron"/>
              </a:rPr>
              <a:t>Vitamin A-E</a:t>
            </a:r>
          </a:p>
          <a:p>
            <a:pPr marL="589964" lvl="1" indent="-294982" algn="just">
              <a:lnSpc>
                <a:spcPts val="3497"/>
              </a:lnSpc>
              <a:buFont typeface="Arial"/>
              <a:buChar char="•"/>
            </a:pPr>
            <a:r>
              <a:rPr lang="en-US" sz="2732">
                <a:solidFill>
                  <a:srgbClr val="000000"/>
                </a:solidFill>
                <a:latin typeface="Aileron"/>
              </a:rPr>
              <a:t>Hormon</a:t>
            </a:r>
          </a:p>
          <a:p>
            <a:pPr marL="589964" lvl="1" indent="-294982" algn="just">
              <a:lnSpc>
                <a:spcPts val="3497"/>
              </a:lnSpc>
              <a:buFont typeface="Arial"/>
              <a:buChar char="•"/>
            </a:pPr>
            <a:r>
              <a:rPr lang="en-US" sz="2732">
                <a:solidFill>
                  <a:srgbClr val="000000"/>
                </a:solidFill>
                <a:latin typeface="Aileron"/>
              </a:rPr>
              <a:t>Gas: oksigen, karbon dioksida</a:t>
            </a:r>
          </a:p>
          <a:p>
            <a:pPr marL="589964" lvl="1" indent="-294982" algn="just">
              <a:lnSpc>
                <a:spcPts val="3497"/>
              </a:lnSpc>
              <a:buFont typeface="Arial"/>
              <a:buChar char="•"/>
            </a:pPr>
            <a:r>
              <a:rPr lang="en-US" sz="2732">
                <a:solidFill>
                  <a:srgbClr val="000000"/>
                </a:solidFill>
                <a:latin typeface="Aileron Italics"/>
              </a:rPr>
              <a:t>Plasma protein</a:t>
            </a:r>
            <a:r>
              <a:rPr lang="en-US" sz="2732">
                <a:solidFill>
                  <a:srgbClr val="000000"/>
                </a:solidFill>
                <a:latin typeface="Aileron"/>
              </a:rPr>
              <a:t>:  </a:t>
            </a:r>
            <a:r>
              <a:rPr lang="en-US" sz="2732">
                <a:solidFill>
                  <a:srgbClr val="000000"/>
                </a:solidFill>
                <a:latin typeface="Aileron Italics"/>
              </a:rPr>
              <a:t>Albumin, Fibrinogen</a:t>
            </a:r>
          </a:p>
          <a:p>
            <a:pPr marL="589964" lvl="1" indent="-294982" algn="just">
              <a:lnSpc>
                <a:spcPts val="3497"/>
              </a:lnSpc>
              <a:buFont typeface="Arial"/>
              <a:buChar char="•"/>
            </a:pPr>
            <a:r>
              <a:rPr lang="en-US" sz="2732">
                <a:solidFill>
                  <a:srgbClr val="000000"/>
                </a:solidFill>
                <a:latin typeface="Aileron"/>
              </a:rPr>
              <a:t>Enzim: Seperti faktor pelbagai pembekuan </a:t>
            </a:r>
            <a:r>
              <a:rPr lang="en-US" sz="2732">
                <a:solidFill>
                  <a:srgbClr val="000000"/>
                </a:solidFill>
                <a:latin typeface="Aileron Italics"/>
              </a:rPr>
              <a:t>(Platelet)</a:t>
            </a:r>
            <a:r>
              <a:rPr lang="en-US" sz="2732">
                <a:solidFill>
                  <a:srgbClr val="000000"/>
                </a:solidFill>
                <a:latin typeface="Aileron"/>
              </a:rPr>
              <a:t> </a:t>
            </a:r>
          </a:p>
          <a:p>
            <a:pPr marL="589964" lvl="1" indent="-294982" algn="just">
              <a:lnSpc>
                <a:spcPts val="3497"/>
              </a:lnSpc>
              <a:buFont typeface="Arial"/>
              <a:buChar char="•"/>
            </a:pPr>
            <a:r>
              <a:rPr lang="en-US" sz="2732">
                <a:solidFill>
                  <a:srgbClr val="000000"/>
                </a:solidFill>
                <a:latin typeface="Aileron"/>
              </a:rPr>
              <a:t>Sel darah putih – antibodi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1452</Words>
  <Application>Microsoft Office PowerPoint</Application>
  <PresentationFormat>Custom</PresentationFormat>
  <Paragraphs>147</Paragraphs>
  <Slides>24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Poppins Bold</vt:lpstr>
      <vt:lpstr>Open Sauce Bold Italics</vt:lpstr>
      <vt:lpstr>Oswald Bold</vt:lpstr>
      <vt:lpstr>Open Sauce Bold</vt:lpstr>
      <vt:lpstr>Calibri</vt:lpstr>
      <vt:lpstr>Aileron</vt:lpstr>
      <vt:lpstr>Aileron Bold Italics</vt:lpstr>
      <vt:lpstr>Playfair Display Bold</vt:lpstr>
      <vt:lpstr>Open Sauce</vt:lpstr>
      <vt:lpstr>Poppins Bold Italics</vt:lpstr>
      <vt:lpstr>Aileron Italics</vt:lpstr>
      <vt:lpstr>Arial</vt:lpstr>
      <vt:lpstr>Aileron Bold</vt:lpstr>
      <vt:lpstr>Playfair Display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 3: BOMBA LIFE SUPPORT (BLS)</dc:title>
  <cp:lastModifiedBy>JBPM</cp:lastModifiedBy>
  <cp:revision>2</cp:revision>
  <dcterms:created xsi:type="dcterms:W3CDTF">2006-08-16T00:00:00Z</dcterms:created>
  <dcterms:modified xsi:type="dcterms:W3CDTF">2024-02-17T13:56:53Z</dcterms:modified>
  <dc:identifier>DAF81KSRaNo</dc:identifier>
</cp:coreProperties>
</file>